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88" r:id="rId2"/>
    <p:sldId id="28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66" r:id="rId16"/>
    <p:sldId id="273" r:id="rId17"/>
    <p:sldId id="270" r:id="rId18"/>
    <p:sldId id="271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5" r:id="rId31"/>
    <p:sldId id="286" r:id="rId32"/>
    <p:sldId id="290" r:id="rId33"/>
    <p:sldId id="287" r:id="rId34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56" autoAdjust="0"/>
    <p:restoredTop sz="94660"/>
  </p:normalViewPr>
  <p:slideViewPr>
    <p:cSldViewPr>
      <p:cViewPr varScale="1">
        <p:scale>
          <a:sx n="68" d="100"/>
          <a:sy n="68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BB669A-3B5E-4469-9EE8-E4EAC35A5C5F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F56574-86A7-4A46-B201-594F968D291C}" type="slidenum">
              <a:rPr lang="en-US"/>
              <a:pPr/>
              <a:t>6</a:t>
            </a:fld>
            <a:endParaRPr lang="th-TH"/>
          </a:p>
        </p:txBody>
      </p:sp>
      <p:sp>
        <p:nvSpPr>
          <p:cNvPr id="9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B5F1B7-F7ED-47C9-8F19-9AE3A473D20C}" type="slidenum">
              <a:rPr lang="en-US"/>
              <a:pPr/>
              <a:t>15</a:t>
            </a:fld>
            <a:endParaRPr lang="th-TH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FFDBB2-78B3-414C-9D8F-01238659AC25}" type="slidenum">
              <a:rPr lang="en-US"/>
              <a:pPr/>
              <a:t>16</a:t>
            </a:fld>
            <a:endParaRPr lang="th-TH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8F3E13-9FB9-4CE0-892D-9EFD1B4683DE}" type="slidenum">
              <a:rPr lang="en-US"/>
              <a:pPr/>
              <a:t>17</a:t>
            </a:fld>
            <a:endParaRPr lang="th-TH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8EAB36-0B28-4A29-9724-084163F7CA15}" type="slidenum">
              <a:rPr lang="en-US"/>
              <a:pPr/>
              <a:t>18</a:t>
            </a:fld>
            <a:endParaRPr lang="th-TH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1E1D97-F726-4D57-BF4A-F824256CA940}" type="slidenum">
              <a:rPr lang="en-US"/>
              <a:pPr/>
              <a:t>19</a:t>
            </a:fld>
            <a:endParaRPr lang="th-TH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FF0901-47D2-4075-B170-A0B230A8FAFE}" type="slidenum">
              <a:rPr lang="en-US"/>
              <a:pPr/>
              <a:t>20</a:t>
            </a:fld>
            <a:endParaRPr lang="th-TH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4358AF-FE40-4077-A97E-D2C39231E081}" type="slidenum">
              <a:rPr lang="en-US"/>
              <a:pPr/>
              <a:t>21</a:t>
            </a:fld>
            <a:endParaRPr lang="th-TH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F848E8-4DFD-4AE8-8A38-A0F6525ED0E0}" type="slidenum">
              <a:rPr lang="en-US"/>
              <a:pPr/>
              <a:t>22</a:t>
            </a:fld>
            <a:endParaRPr lang="th-TH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63E440-DF31-4518-B0F4-A6DD5AA52E8F}" type="slidenum">
              <a:rPr lang="en-US"/>
              <a:pPr/>
              <a:t>23</a:t>
            </a:fld>
            <a:endParaRPr lang="th-TH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F4D96B-C93F-4AA6-AAFB-F5031270400F}" type="slidenum">
              <a:rPr lang="en-US"/>
              <a:pPr/>
              <a:t>24</a:t>
            </a:fld>
            <a:endParaRPr lang="th-TH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C6ABC-7471-4AE8-A102-EDC983FF928F}" type="slidenum">
              <a:rPr lang="en-US"/>
              <a:pPr/>
              <a:t>7</a:t>
            </a:fld>
            <a:endParaRPr lang="th-TH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3AF85A-BD63-4519-A7AC-F36A6730BF3C}" type="slidenum">
              <a:rPr lang="en-US"/>
              <a:pPr/>
              <a:t>25</a:t>
            </a:fld>
            <a:endParaRPr lang="th-TH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928A54-11D8-42B8-AADB-D5C4454B7DA0}" type="slidenum">
              <a:rPr lang="en-US"/>
              <a:pPr/>
              <a:t>26</a:t>
            </a:fld>
            <a:endParaRPr lang="th-TH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3FF8D7-78A4-47CB-82CC-9721D69BB715}" type="slidenum">
              <a:rPr lang="en-US"/>
              <a:pPr/>
              <a:t>27</a:t>
            </a:fld>
            <a:endParaRPr lang="th-TH"/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261B87-4C88-4846-BC1C-BD69D9F55B9A}" type="slidenum">
              <a:rPr lang="en-US"/>
              <a:pPr/>
              <a:t>28</a:t>
            </a:fld>
            <a:endParaRPr lang="th-TH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973F91-A7E9-47D2-887F-CADE4F259959}" type="slidenum">
              <a:rPr lang="en-US"/>
              <a:pPr/>
              <a:t>29</a:t>
            </a:fld>
            <a:endParaRPr lang="th-TH"/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646471-43B7-47E4-9E14-53D477F1E3F3}" type="slidenum">
              <a:rPr lang="en-US"/>
              <a:pPr/>
              <a:t>30</a:t>
            </a:fld>
            <a:endParaRPr lang="th-TH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99B4C3-7310-47A1-A555-9D4982753E7C}" type="slidenum">
              <a:rPr lang="en-US"/>
              <a:pPr/>
              <a:t>31</a:t>
            </a:fld>
            <a:endParaRPr lang="th-TH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447BF1-7652-4D9E-A346-990ABEEB99D0}" type="slidenum">
              <a:rPr lang="en-US"/>
              <a:pPr/>
              <a:t>8</a:t>
            </a:fld>
            <a:endParaRPr lang="th-TH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B89334-7E09-4987-ADAF-E589F632A7F8}" type="slidenum">
              <a:rPr lang="en-US"/>
              <a:pPr/>
              <a:t>9</a:t>
            </a:fld>
            <a:endParaRPr lang="th-TH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77A18-9B38-4CC2-BE01-7C2D9B400CF5}" type="slidenum">
              <a:rPr lang="en-US"/>
              <a:pPr/>
              <a:t>10</a:t>
            </a:fld>
            <a:endParaRPr lang="th-TH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8F7E7D-7692-4ACE-84B0-9258CE0BECDC}" type="slidenum">
              <a:rPr lang="en-US"/>
              <a:pPr/>
              <a:t>11</a:t>
            </a:fld>
            <a:endParaRPr lang="th-TH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004FC1-FA5D-4A1C-BA4F-E319D6E4BF25}" type="slidenum">
              <a:rPr lang="en-US"/>
              <a:pPr/>
              <a:t>12</a:t>
            </a:fld>
            <a:endParaRPr lang="th-TH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D3165B-A552-46BB-BFB4-9D9ED9F417D9}" type="slidenum">
              <a:rPr lang="en-US"/>
              <a:pPr/>
              <a:t>13</a:t>
            </a:fld>
            <a:endParaRPr lang="th-TH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EB0338-857F-4F9B-934E-87193EED06C8}" type="slidenum">
              <a:rPr lang="en-US"/>
              <a:pPr/>
              <a:t>14</a:t>
            </a:fld>
            <a:endParaRPr lang="th-TH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ACD85-121E-46A7-B0AC-A565FA2CE966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16D14-824E-4494-859E-C03FF66B160E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BA4DF-EED5-43D7-9B3D-C1C2F22B5F3D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257C77-2F02-40E2-8350-98AC259F61D1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01CED-5150-4916-BE53-E03E5DF8DBB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D98F2-B698-43DA-A843-68180650D30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5E69C-6303-421F-B8D2-0541E8178800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2C6EB-F2ED-42D4-9E4B-2167BDB0CC60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BF72A-F107-4D5D-863A-9D8B35AD1766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543EF-BDBA-4EC4-89FA-828EF326FF70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31B55-AD46-4E8A-9919-4C6690EFF718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065BEE-DB10-40AE-939D-FF51E04561C7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71736" y="2428868"/>
            <a:ext cx="382668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rgbClr val="0000FF"/>
                </a:solidFill>
                <a:latin typeface="Times New Roman" pitchFamily="18" charset="0"/>
              </a:rPr>
              <a:t>Database</a:t>
            </a:r>
            <a:endParaRPr lang="en-US" sz="7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23850" y="981075"/>
            <a:ext cx="353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400" b="1">
                <a:solidFill>
                  <a:srgbClr val="0000FF"/>
                </a:solidFill>
              </a:rPr>
              <a:t>4. ตาราง </a:t>
            </a:r>
            <a:r>
              <a:rPr lang="en-US" sz="4400" b="1">
                <a:solidFill>
                  <a:srgbClr val="0000FF"/>
                </a:solidFill>
              </a:rPr>
              <a:t>(Table)</a:t>
            </a:r>
            <a:endParaRPr lang="th-TH" sz="4400" b="1">
              <a:solidFill>
                <a:srgbClr val="0000FF"/>
              </a:solidFill>
            </a:endParaRPr>
          </a:p>
        </p:txBody>
      </p:sp>
      <p:graphicFrame>
        <p:nvGraphicFramePr>
          <p:cNvPr id="16390" name="Group 6"/>
          <p:cNvGraphicFramePr>
            <a:graphicFrameLocks noGrp="1"/>
          </p:cNvGraphicFramePr>
          <p:nvPr/>
        </p:nvGraphicFramePr>
        <p:xfrm>
          <a:off x="1692275" y="2133600"/>
          <a:ext cx="5953125" cy="3703639"/>
        </p:xfrm>
        <a:graphic>
          <a:graphicData uri="http://schemas.openxmlformats.org/drawingml/2006/table">
            <a:tbl>
              <a:tblPr/>
              <a:tblGrid>
                <a:gridCol w="1489075"/>
                <a:gridCol w="1487488"/>
                <a:gridCol w="1489075"/>
                <a:gridCol w="1487487"/>
              </a:tblGrid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เลขที่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ชื่อ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ที่อยู่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โทรศัพท์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แดง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อุดร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ดำสนิท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เลย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7" name="AutoShape 33"/>
          <p:cNvSpPr>
            <a:spLocks noChangeArrowheads="1"/>
          </p:cNvSpPr>
          <p:nvPr/>
        </p:nvSpPr>
        <p:spPr bwMode="auto">
          <a:xfrm>
            <a:off x="900113" y="1844675"/>
            <a:ext cx="7272337" cy="4248150"/>
          </a:xfrm>
          <a:prstGeom prst="flowChartAlternateProcess">
            <a:avLst/>
          </a:prstGeom>
          <a:noFill/>
          <a:ln w="38100">
            <a:solidFill>
              <a:srgbClr val="FF00FF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pic>
        <p:nvPicPr>
          <p:cNvPr id="34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5" name="Straight Connector 34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4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50825" y="1052513"/>
            <a:ext cx="2824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400" b="1">
                <a:solidFill>
                  <a:srgbClr val="0000FF"/>
                </a:solidFill>
              </a:rPr>
              <a:t>5. แฟ้ม </a:t>
            </a:r>
            <a:r>
              <a:rPr lang="en-US" sz="4400" b="1">
                <a:solidFill>
                  <a:srgbClr val="0000FF"/>
                </a:solidFill>
              </a:rPr>
              <a:t>(File)</a:t>
            </a:r>
            <a:endParaRPr lang="th-TH" sz="4400" b="1">
              <a:solidFill>
                <a:srgbClr val="0000FF"/>
              </a:solidFill>
            </a:endParaRPr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900113" y="1844675"/>
            <a:ext cx="7272337" cy="4248150"/>
          </a:xfrm>
          <a:prstGeom prst="flowChartAlternateProcess">
            <a:avLst/>
          </a:prstGeom>
          <a:noFill/>
          <a:ln w="38100">
            <a:solidFill>
              <a:srgbClr val="008080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aphicFrame>
        <p:nvGraphicFramePr>
          <p:cNvPr id="18439" name="Group 7"/>
          <p:cNvGraphicFramePr>
            <a:graphicFrameLocks noGrp="1"/>
          </p:cNvGraphicFramePr>
          <p:nvPr/>
        </p:nvGraphicFramePr>
        <p:xfrm>
          <a:off x="1187450" y="2276475"/>
          <a:ext cx="1824038" cy="155448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8013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57" name="Group 25"/>
          <p:cNvGraphicFramePr>
            <a:graphicFrameLocks noGrp="1"/>
          </p:cNvGraphicFramePr>
          <p:nvPr/>
        </p:nvGraphicFramePr>
        <p:xfrm>
          <a:off x="3635375" y="2276475"/>
          <a:ext cx="1824038" cy="155448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8013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75" name="Group 43"/>
          <p:cNvGraphicFramePr>
            <a:graphicFrameLocks noGrp="1"/>
          </p:cNvGraphicFramePr>
          <p:nvPr/>
        </p:nvGraphicFramePr>
        <p:xfrm>
          <a:off x="2700338" y="4076700"/>
          <a:ext cx="1824037" cy="155448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8012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93" name="Group 61"/>
          <p:cNvGraphicFramePr>
            <a:graphicFrameLocks noGrp="1"/>
          </p:cNvGraphicFramePr>
          <p:nvPr/>
        </p:nvGraphicFramePr>
        <p:xfrm>
          <a:off x="5219700" y="4149725"/>
          <a:ext cx="1824038" cy="155448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8013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511" name="Group 79"/>
          <p:cNvGraphicFramePr>
            <a:graphicFrameLocks noGrp="1"/>
          </p:cNvGraphicFramePr>
          <p:nvPr/>
        </p:nvGraphicFramePr>
        <p:xfrm>
          <a:off x="5940425" y="2205038"/>
          <a:ext cx="1824038" cy="155448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8013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529" name="Text Box 97"/>
          <p:cNvSpPr txBox="1">
            <a:spLocks noChangeArrowheads="1"/>
          </p:cNvSpPr>
          <p:nvPr/>
        </p:nvSpPr>
        <p:spPr bwMode="auto">
          <a:xfrm>
            <a:off x="1619250" y="1916113"/>
            <a:ext cx="884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1</a:t>
            </a:r>
            <a:endParaRPr lang="th-TH" sz="1600" b="1"/>
          </a:p>
        </p:txBody>
      </p:sp>
      <p:sp>
        <p:nvSpPr>
          <p:cNvPr id="18530" name="Text Box 98"/>
          <p:cNvSpPr txBox="1">
            <a:spLocks noChangeArrowheads="1"/>
          </p:cNvSpPr>
          <p:nvPr/>
        </p:nvSpPr>
        <p:spPr bwMode="auto">
          <a:xfrm>
            <a:off x="4140200" y="1916113"/>
            <a:ext cx="884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2</a:t>
            </a:r>
            <a:endParaRPr lang="th-TH" sz="1600" b="1"/>
          </a:p>
        </p:txBody>
      </p:sp>
      <p:sp>
        <p:nvSpPr>
          <p:cNvPr id="18531" name="Text Box 99"/>
          <p:cNvSpPr txBox="1">
            <a:spLocks noChangeArrowheads="1"/>
          </p:cNvSpPr>
          <p:nvPr/>
        </p:nvSpPr>
        <p:spPr bwMode="auto">
          <a:xfrm>
            <a:off x="6372225" y="1844675"/>
            <a:ext cx="884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3</a:t>
            </a:r>
            <a:endParaRPr lang="th-TH" sz="1600" b="1"/>
          </a:p>
        </p:txBody>
      </p:sp>
      <p:sp>
        <p:nvSpPr>
          <p:cNvPr id="18532" name="Text Box 100"/>
          <p:cNvSpPr txBox="1">
            <a:spLocks noChangeArrowheads="1"/>
          </p:cNvSpPr>
          <p:nvPr/>
        </p:nvSpPr>
        <p:spPr bwMode="auto">
          <a:xfrm>
            <a:off x="1692275" y="4652963"/>
            <a:ext cx="884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4</a:t>
            </a:r>
            <a:endParaRPr lang="th-TH" sz="1600" b="1"/>
          </a:p>
        </p:txBody>
      </p:sp>
      <p:sp>
        <p:nvSpPr>
          <p:cNvPr id="18533" name="Text Box 101"/>
          <p:cNvSpPr txBox="1">
            <a:spLocks noChangeArrowheads="1"/>
          </p:cNvSpPr>
          <p:nvPr/>
        </p:nvSpPr>
        <p:spPr bwMode="auto">
          <a:xfrm>
            <a:off x="7019925" y="4508500"/>
            <a:ext cx="884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5</a:t>
            </a:r>
            <a:endParaRPr lang="th-TH" sz="1600" b="1"/>
          </a:p>
        </p:txBody>
      </p:sp>
      <p:pic>
        <p:nvPicPr>
          <p:cNvPr id="102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3" name="Straight Connector 102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8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8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8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8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8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 animBg="1"/>
      <p:bldP spid="18529" grpId="0"/>
      <p:bldP spid="18530" grpId="0"/>
      <p:bldP spid="18531" grpId="0"/>
      <p:bldP spid="18532" grpId="0"/>
      <p:bldP spid="185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539750" y="620713"/>
            <a:ext cx="2914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400" b="1"/>
              <a:t>ตัวอย่างฐานข้อมูล</a:t>
            </a:r>
          </a:p>
        </p:txBody>
      </p:sp>
      <p:graphicFrame>
        <p:nvGraphicFramePr>
          <p:cNvPr id="22749" name="Group 221"/>
          <p:cNvGraphicFramePr>
            <a:graphicFrameLocks noGrp="1"/>
          </p:cNvGraphicFramePr>
          <p:nvPr/>
        </p:nvGraphicFramePr>
        <p:xfrm>
          <a:off x="323850" y="1916113"/>
          <a:ext cx="8604250" cy="4053840"/>
        </p:xfrm>
        <a:graphic>
          <a:graphicData uri="http://schemas.openxmlformats.org/drawingml/2006/table">
            <a:tbl>
              <a:tblPr/>
              <a:tblGrid>
                <a:gridCol w="920750"/>
                <a:gridCol w="1249363"/>
                <a:gridCol w="1649412"/>
                <a:gridCol w="1322388"/>
                <a:gridCol w="733425"/>
                <a:gridCol w="882650"/>
                <a:gridCol w="1109662"/>
                <a:gridCol w="736600"/>
              </a:tblGrid>
              <a:tr h="1225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เลขที่หนังสือ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ชื่อไทย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ชื่ออังกฤษ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ผู้แต่ง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ครั้งที่พิมพ์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ปีที่พิมพ์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สถานที่พิมพ์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ราคา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87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0001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ภาษาไทย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Thai Language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ศ.ชาญ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2547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250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7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0002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ภาษา ซี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C Programming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ผศ.ประสาท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2546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กรุงเทพฯ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325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003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วิชวล เบสิค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Visual Basic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สุวิทยชาญ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2545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450</a:t>
                      </a:r>
                      <a:endParaRPr kumimoji="0" lang="th-TH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3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4" name="Straight Connector 53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39750" y="1036643"/>
            <a:ext cx="38719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400" b="1">
                <a:solidFill>
                  <a:srgbClr val="0000FF"/>
                </a:solidFill>
              </a:rPr>
              <a:t>ประเภทตารางฐานข้อมูล</a:t>
            </a:r>
          </a:p>
        </p:txBody>
      </p:sp>
      <p:sp>
        <p:nvSpPr>
          <p:cNvPr id="24629" name="Text Box 53"/>
          <p:cNvSpPr txBox="1">
            <a:spLocks noChangeArrowheads="1"/>
          </p:cNvSpPr>
          <p:nvPr/>
        </p:nvSpPr>
        <p:spPr bwMode="auto">
          <a:xfrm>
            <a:off x="1239838" y="2493968"/>
            <a:ext cx="5006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1. </a:t>
            </a:r>
            <a:r>
              <a:rPr lang="en-US" b="1"/>
              <a:t>Master table </a:t>
            </a:r>
            <a:r>
              <a:rPr lang="th-TH" b="1"/>
              <a:t>คือ ตารางหลักของระบบ</a:t>
            </a:r>
          </a:p>
        </p:txBody>
      </p:sp>
      <p:sp>
        <p:nvSpPr>
          <p:cNvPr id="24630" name="Text Box 54"/>
          <p:cNvSpPr txBox="1">
            <a:spLocks noChangeArrowheads="1"/>
          </p:cNvSpPr>
          <p:nvPr/>
        </p:nvSpPr>
        <p:spPr bwMode="auto">
          <a:xfrm>
            <a:off x="1258888" y="3197230"/>
            <a:ext cx="7070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2. </a:t>
            </a:r>
            <a:r>
              <a:rPr lang="en-US" b="1"/>
              <a:t>Transaction table </a:t>
            </a:r>
            <a:r>
              <a:rPr lang="th-TH" b="1"/>
              <a:t>คือ ตารางที่เกิดจากการรวมข้อมูลจาก</a:t>
            </a:r>
          </a:p>
          <a:p>
            <a:r>
              <a:rPr lang="th-TH" b="1"/>
              <a:t>   ตารางหลักและอาจมีข้อมูลเพิ่มเติมได้ด้วย</a:t>
            </a:r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629" grpId="0"/>
      <p:bldP spid="246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39750" y="976317"/>
            <a:ext cx="46720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400" b="1">
                <a:solidFill>
                  <a:srgbClr val="0000FF"/>
                </a:solidFill>
              </a:rPr>
              <a:t>หลักการสร้างตารางฐานข้อมูล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684213" y="2200279"/>
            <a:ext cx="71088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>
              <a:buFontTx/>
              <a:buAutoNum type="arabicPeriod"/>
            </a:pPr>
            <a:r>
              <a:rPr lang="th-TH" b="1"/>
              <a:t>หา </a:t>
            </a:r>
            <a:r>
              <a:rPr lang="en-US" b="1"/>
              <a:t>Master table </a:t>
            </a:r>
            <a:r>
              <a:rPr lang="th-TH" b="1"/>
              <a:t>ให้ได้ก่อนจากข้อมูลหลักที่มีอยู่</a:t>
            </a:r>
          </a:p>
          <a:p>
            <a:pPr marL="533400" indent="-533400">
              <a:buFontTx/>
              <a:buAutoNum type="arabicPeriod"/>
            </a:pPr>
            <a:r>
              <a:rPr lang="th-TH" b="1"/>
              <a:t>หาความสัมพันธ์ระหว่าง </a:t>
            </a:r>
            <a:r>
              <a:rPr lang="en-US" b="1"/>
              <a:t>Master table </a:t>
            </a:r>
            <a:r>
              <a:rPr lang="th-TH" b="1"/>
              <a:t>แบบ 2 ตารางก่อน</a:t>
            </a:r>
          </a:p>
          <a:p>
            <a:pPr marL="533400" indent="-533400">
              <a:buFontTx/>
              <a:buAutoNum type="arabicPeriod"/>
            </a:pPr>
            <a:r>
              <a:rPr lang="th-TH" b="1"/>
              <a:t>หา </a:t>
            </a:r>
            <a:r>
              <a:rPr lang="en-US" b="1"/>
              <a:t>Transaction </a:t>
            </a:r>
            <a:r>
              <a:rPr lang="th-TH" b="1"/>
              <a:t>ที่เกิดจาก 2 ตารางให้ได้</a:t>
            </a:r>
          </a:p>
          <a:p>
            <a:pPr marL="533400" indent="-533400">
              <a:buFontTx/>
              <a:buAutoNum type="arabicPeriod"/>
            </a:pPr>
            <a:r>
              <a:rPr lang="th-TH" b="1"/>
              <a:t>ขยายขอบเขตของการหา </a:t>
            </a:r>
            <a:r>
              <a:rPr lang="en-US" b="1"/>
              <a:t>Table </a:t>
            </a:r>
            <a:r>
              <a:rPr lang="th-TH" b="1"/>
              <a:t>ให้ครบทั้งระบบ</a:t>
            </a:r>
          </a:p>
        </p:txBody>
      </p:sp>
      <p:pic>
        <p:nvPicPr>
          <p:cNvPr id="7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50825" y="765175"/>
            <a:ext cx="8108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>
                <a:solidFill>
                  <a:srgbClr val="0000FF"/>
                </a:solidFill>
              </a:rPr>
              <a:t>ระบบฐานข้อมูลเชิงสัมพันธ์ </a:t>
            </a:r>
            <a:r>
              <a:rPr lang="en-US" b="1">
                <a:solidFill>
                  <a:srgbClr val="0000FF"/>
                </a:solidFill>
              </a:rPr>
              <a:t>(Relational Database Systems)</a:t>
            </a:r>
            <a:endParaRPr lang="th-TH" b="1">
              <a:solidFill>
                <a:srgbClr val="0000FF"/>
              </a:solidFill>
            </a:endParaRPr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323850" y="1557338"/>
            <a:ext cx="8640763" cy="4895850"/>
          </a:xfrm>
          <a:prstGeom prst="flowChartAlternateProcess">
            <a:avLst/>
          </a:prstGeom>
          <a:noFill/>
          <a:ln w="38100">
            <a:solidFill>
              <a:srgbClr val="008080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aphicFrame>
        <p:nvGraphicFramePr>
          <p:cNvPr id="20487" name="Group 7"/>
          <p:cNvGraphicFramePr>
            <a:graphicFrameLocks noGrp="1"/>
          </p:cNvGraphicFramePr>
          <p:nvPr/>
        </p:nvGraphicFramePr>
        <p:xfrm>
          <a:off x="1187450" y="2276475"/>
          <a:ext cx="1824038" cy="155448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8013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5" name="Group 25"/>
          <p:cNvGraphicFramePr>
            <a:graphicFrameLocks noGrp="1"/>
          </p:cNvGraphicFramePr>
          <p:nvPr/>
        </p:nvGraphicFramePr>
        <p:xfrm>
          <a:off x="4138613" y="2925763"/>
          <a:ext cx="1824037" cy="155448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8012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23" name="Group 43"/>
          <p:cNvGraphicFramePr>
            <a:graphicFrameLocks noGrp="1"/>
          </p:cNvGraphicFramePr>
          <p:nvPr/>
        </p:nvGraphicFramePr>
        <p:xfrm>
          <a:off x="1908175" y="4797425"/>
          <a:ext cx="1824038" cy="155448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8013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41" name="Group 61"/>
          <p:cNvGraphicFramePr>
            <a:graphicFrameLocks noGrp="1"/>
          </p:cNvGraphicFramePr>
          <p:nvPr/>
        </p:nvGraphicFramePr>
        <p:xfrm>
          <a:off x="6877050" y="4724400"/>
          <a:ext cx="1824038" cy="155448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8013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59" name="Group 79"/>
          <p:cNvGraphicFramePr>
            <a:graphicFrameLocks noGrp="1"/>
          </p:cNvGraphicFramePr>
          <p:nvPr/>
        </p:nvGraphicFramePr>
        <p:xfrm>
          <a:off x="6877050" y="2133600"/>
          <a:ext cx="1824038" cy="155448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8013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77" name="Text Box 97"/>
          <p:cNvSpPr txBox="1">
            <a:spLocks noChangeArrowheads="1"/>
          </p:cNvSpPr>
          <p:nvPr/>
        </p:nvSpPr>
        <p:spPr bwMode="auto">
          <a:xfrm>
            <a:off x="1619250" y="1916113"/>
            <a:ext cx="884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1</a:t>
            </a:r>
            <a:endParaRPr lang="th-TH" sz="1600" b="1"/>
          </a:p>
        </p:txBody>
      </p:sp>
      <p:sp>
        <p:nvSpPr>
          <p:cNvPr id="20578" name="Text Box 98"/>
          <p:cNvSpPr txBox="1">
            <a:spLocks noChangeArrowheads="1"/>
          </p:cNvSpPr>
          <p:nvPr/>
        </p:nvSpPr>
        <p:spPr bwMode="auto">
          <a:xfrm>
            <a:off x="4643438" y="2565400"/>
            <a:ext cx="8842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2</a:t>
            </a:r>
            <a:endParaRPr lang="th-TH" sz="1600" b="1"/>
          </a:p>
        </p:txBody>
      </p:sp>
      <p:sp>
        <p:nvSpPr>
          <p:cNvPr id="20579" name="Text Box 99"/>
          <p:cNvSpPr txBox="1">
            <a:spLocks noChangeArrowheads="1"/>
          </p:cNvSpPr>
          <p:nvPr/>
        </p:nvSpPr>
        <p:spPr bwMode="auto">
          <a:xfrm>
            <a:off x="7308850" y="1773238"/>
            <a:ext cx="884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3</a:t>
            </a:r>
            <a:endParaRPr lang="th-TH" sz="1600" b="1"/>
          </a:p>
        </p:txBody>
      </p:sp>
      <p:sp>
        <p:nvSpPr>
          <p:cNvPr id="20580" name="Text Box 100"/>
          <p:cNvSpPr txBox="1">
            <a:spLocks noChangeArrowheads="1"/>
          </p:cNvSpPr>
          <p:nvPr/>
        </p:nvSpPr>
        <p:spPr bwMode="auto">
          <a:xfrm>
            <a:off x="2411413" y="4508500"/>
            <a:ext cx="8842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4</a:t>
            </a:r>
            <a:endParaRPr lang="th-TH" sz="1600" b="1"/>
          </a:p>
        </p:txBody>
      </p:sp>
      <p:sp>
        <p:nvSpPr>
          <p:cNvPr id="20581" name="Text Box 101"/>
          <p:cNvSpPr txBox="1">
            <a:spLocks noChangeArrowheads="1"/>
          </p:cNvSpPr>
          <p:nvPr/>
        </p:nvSpPr>
        <p:spPr bwMode="auto">
          <a:xfrm>
            <a:off x="7380288" y="4437063"/>
            <a:ext cx="8842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5</a:t>
            </a:r>
            <a:endParaRPr lang="th-TH" sz="1600" b="1"/>
          </a:p>
        </p:txBody>
      </p:sp>
      <p:sp>
        <p:nvSpPr>
          <p:cNvPr id="20582" name="AutoShape 102"/>
          <p:cNvSpPr>
            <a:spLocks noChangeArrowheads="1"/>
          </p:cNvSpPr>
          <p:nvPr/>
        </p:nvSpPr>
        <p:spPr bwMode="auto">
          <a:xfrm>
            <a:off x="3563938" y="1989138"/>
            <a:ext cx="576262" cy="4318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0583" name="Line 103"/>
          <p:cNvSpPr>
            <a:spLocks noChangeShapeType="1"/>
          </p:cNvSpPr>
          <p:nvPr/>
        </p:nvSpPr>
        <p:spPr bwMode="auto">
          <a:xfrm flipV="1">
            <a:off x="2987675" y="2205038"/>
            <a:ext cx="576263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584" name="Line 104"/>
          <p:cNvSpPr>
            <a:spLocks noChangeShapeType="1"/>
          </p:cNvSpPr>
          <p:nvPr/>
        </p:nvSpPr>
        <p:spPr bwMode="auto">
          <a:xfrm>
            <a:off x="4140200" y="2205038"/>
            <a:ext cx="360363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585" name="AutoShape 105"/>
          <p:cNvSpPr>
            <a:spLocks noChangeArrowheads="1"/>
          </p:cNvSpPr>
          <p:nvPr/>
        </p:nvSpPr>
        <p:spPr bwMode="auto">
          <a:xfrm>
            <a:off x="5795963" y="1989138"/>
            <a:ext cx="576262" cy="4318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0586" name="AutoShape 106"/>
          <p:cNvSpPr>
            <a:spLocks noChangeArrowheads="1"/>
          </p:cNvSpPr>
          <p:nvPr/>
        </p:nvSpPr>
        <p:spPr bwMode="auto">
          <a:xfrm>
            <a:off x="971550" y="4437063"/>
            <a:ext cx="576263" cy="4318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0587" name="AutoShape 107"/>
          <p:cNvSpPr>
            <a:spLocks noChangeArrowheads="1"/>
          </p:cNvSpPr>
          <p:nvPr/>
        </p:nvSpPr>
        <p:spPr bwMode="auto">
          <a:xfrm>
            <a:off x="7092950" y="3860800"/>
            <a:ext cx="576263" cy="4318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0588" name="Line 108"/>
          <p:cNvSpPr>
            <a:spLocks noChangeShapeType="1"/>
          </p:cNvSpPr>
          <p:nvPr/>
        </p:nvSpPr>
        <p:spPr bwMode="auto">
          <a:xfrm flipH="1">
            <a:off x="5580063" y="2205038"/>
            <a:ext cx="21590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589" name="Line 109"/>
          <p:cNvSpPr>
            <a:spLocks noChangeShapeType="1"/>
          </p:cNvSpPr>
          <p:nvPr/>
        </p:nvSpPr>
        <p:spPr bwMode="auto">
          <a:xfrm>
            <a:off x="6372225" y="2205038"/>
            <a:ext cx="5048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590" name="Line 110"/>
          <p:cNvSpPr>
            <a:spLocks noChangeShapeType="1"/>
          </p:cNvSpPr>
          <p:nvPr/>
        </p:nvSpPr>
        <p:spPr bwMode="auto">
          <a:xfrm>
            <a:off x="7380288" y="37163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591" name="Line 111"/>
          <p:cNvSpPr>
            <a:spLocks noChangeShapeType="1"/>
          </p:cNvSpPr>
          <p:nvPr/>
        </p:nvSpPr>
        <p:spPr bwMode="auto">
          <a:xfrm>
            <a:off x="7380288" y="42926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592" name="Line 112"/>
          <p:cNvSpPr>
            <a:spLocks noChangeShapeType="1"/>
          </p:cNvSpPr>
          <p:nvPr/>
        </p:nvSpPr>
        <p:spPr bwMode="auto">
          <a:xfrm>
            <a:off x="1258888" y="38608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593" name="Line 113"/>
          <p:cNvSpPr>
            <a:spLocks noChangeShapeType="1"/>
          </p:cNvSpPr>
          <p:nvPr/>
        </p:nvSpPr>
        <p:spPr bwMode="auto">
          <a:xfrm>
            <a:off x="1258888" y="4868863"/>
            <a:ext cx="6492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pic>
        <p:nvPicPr>
          <p:cNvPr id="114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5" name="Straight Connector 114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0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0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0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0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0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0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0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0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0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0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0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 animBg="1"/>
      <p:bldP spid="20577" grpId="0"/>
      <p:bldP spid="20578" grpId="0"/>
      <p:bldP spid="20579" grpId="0"/>
      <p:bldP spid="20580" grpId="0"/>
      <p:bldP spid="20581" grpId="0"/>
      <p:bldP spid="20582" grpId="0" animBg="1"/>
      <p:bldP spid="20583" grpId="0" animBg="1"/>
      <p:bldP spid="20584" grpId="0" animBg="1"/>
      <p:bldP spid="20585" grpId="0" animBg="1"/>
      <p:bldP spid="20586" grpId="0" animBg="1"/>
      <p:bldP spid="20587" grpId="0" animBg="1"/>
      <p:bldP spid="20588" grpId="0" animBg="1"/>
      <p:bldP spid="20589" grpId="0" animBg="1"/>
      <p:bldP spid="20590" grpId="0" animBg="1"/>
      <p:bldP spid="20591" grpId="0" animBg="1"/>
      <p:bldP spid="20592" grpId="0" animBg="1"/>
      <p:bldP spid="2059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539750" y="987428"/>
            <a:ext cx="251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</a:rPr>
              <a:t>Key field</a:t>
            </a:r>
            <a:endParaRPr lang="th-TH" sz="4400" b="1">
              <a:solidFill>
                <a:srgbClr val="0000FF"/>
              </a:solidFill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79388" y="2719390"/>
            <a:ext cx="87455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th-TH" sz="3200" b="1"/>
              <a:t>นักศึกษาไปอ่านในเอกสารประกอบการสอน โดยสามารถ </a:t>
            </a:r>
            <a:r>
              <a:rPr lang="en-US" sz="3200" b="1"/>
              <a:t>Download </a:t>
            </a:r>
            <a:r>
              <a:rPr lang="th-TH" sz="3200" b="1"/>
              <a:t>ได้</a:t>
            </a:r>
            <a:br>
              <a:rPr lang="th-TH" sz="3200" b="1"/>
            </a:br>
            <a:r>
              <a:rPr lang="th-TH" sz="3200" b="1"/>
              <a:t>ที่ </a:t>
            </a:r>
            <a:r>
              <a:rPr lang="en-US" sz="3200" b="1"/>
              <a:t>web </a:t>
            </a:r>
            <a:r>
              <a:rPr lang="th-TH" sz="3200" b="1"/>
              <a:t>อาจารย์นะครัรบ</a:t>
            </a:r>
          </a:p>
        </p:txBody>
      </p:sp>
      <p:pic>
        <p:nvPicPr>
          <p:cNvPr id="7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/>
      <p:bldP spid="348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50825" y="1100145"/>
            <a:ext cx="7402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E-R Diagram (Entity Relationship Diagram)</a:t>
            </a:r>
            <a:endParaRPr lang="th-TH" b="1">
              <a:solidFill>
                <a:srgbClr val="0000FF"/>
              </a:solidFill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755650" y="2012957"/>
            <a:ext cx="62182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เป็นการสร้างความสัมพันธ์ระหว่างต่างๆ ในระบบ ประกอบด้วย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1311275" y="2700345"/>
            <a:ext cx="24018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>
              <a:buFontTx/>
              <a:buAutoNum type="arabicPeriod"/>
            </a:pPr>
            <a:r>
              <a:rPr lang="en-US"/>
              <a:t>Entity</a:t>
            </a:r>
          </a:p>
          <a:p>
            <a:pPr marL="533400" indent="-533400">
              <a:buFontTx/>
              <a:buAutoNum type="arabicPeriod"/>
            </a:pPr>
            <a:r>
              <a:rPr lang="en-US"/>
              <a:t>Attribute</a:t>
            </a:r>
          </a:p>
          <a:p>
            <a:pPr marL="533400" indent="-533400">
              <a:buFontTx/>
              <a:buAutoNum type="arabicPeriod"/>
            </a:pPr>
            <a:r>
              <a:rPr lang="en-US"/>
              <a:t>Cardinality</a:t>
            </a:r>
          </a:p>
          <a:p>
            <a:pPr marL="533400" indent="-533400">
              <a:buFontTx/>
              <a:buAutoNum type="arabicPeriod"/>
            </a:pPr>
            <a:r>
              <a:rPr lang="en-US"/>
              <a:t>Relation</a:t>
            </a:r>
            <a:endParaRPr lang="th-TH"/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/>
      <p:bldP spid="2868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4787900" y="2924175"/>
            <a:ext cx="4176713" cy="3744913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250825" y="2924175"/>
            <a:ext cx="4392613" cy="37449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50825" y="993771"/>
            <a:ext cx="7402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E-R Diagram (Entity Relationship Diagram)</a:t>
            </a:r>
            <a:endParaRPr lang="th-TH" b="1">
              <a:solidFill>
                <a:srgbClr val="0000FF"/>
              </a:solidFill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755650" y="1857371"/>
            <a:ext cx="1173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Entity</a:t>
            </a:r>
            <a:endParaRPr lang="th-TH" b="1"/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835150" y="2338383"/>
            <a:ext cx="4689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th-TH" b="1"/>
              <a:t>คือตาราง (</a:t>
            </a:r>
            <a:r>
              <a:rPr lang="en-US" b="1"/>
              <a:t>Table) </a:t>
            </a:r>
            <a:r>
              <a:rPr lang="th-TH" b="1"/>
              <a:t>นั่งเองครับ โดยแบ่งเป็น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23850" y="3141663"/>
            <a:ext cx="2954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>
              <a:buFontTx/>
              <a:buAutoNum type="arabicPeriod"/>
            </a:pPr>
            <a:r>
              <a:rPr lang="en-US"/>
              <a:t>Regular Entity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5580063" y="3213100"/>
            <a:ext cx="2476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en-US"/>
              <a:t>2. Weak Entity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323850" y="3789363"/>
            <a:ext cx="44323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ที่ประกอบด้วยสมาชิกที่มี คุณสมบัติ </a:t>
            </a:r>
            <a:br>
              <a:rPr lang="th-TH" b="1"/>
            </a:br>
            <a:r>
              <a:rPr lang="th-TH" b="1"/>
              <a:t>ซึ่งบ่งบอกถึงเอกลักษณ์ของแต่ละสมาชิกนั้น </a:t>
            </a:r>
            <a:br>
              <a:rPr lang="th-TH" b="1"/>
            </a:br>
            <a:r>
              <a:rPr lang="th-TH" b="1"/>
              <a:t> เช่น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403350" y="5157788"/>
            <a:ext cx="1800225" cy="7921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5400">
                <a:latin typeface="Angsana New" pitchFamily="18" charset="-34"/>
              </a:rPr>
              <a:t>Student</a:t>
            </a:r>
            <a:endParaRPr lang="th-TH" sz="96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4711700" y="3759200"/>
            <a:ext cx="43021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/>
              <a:t>มีคุณสมบัติที่บ่งบอกถึงเอกลักษณ์ของแต่ละสมาชิก</a:t>
            </a:r>
            <a:br>
              <a:rPr lang="th-TH" sz="2400" b="1"/>
            </a:br>
            <a:r>
              <a:rPr lang="th-TH" sz="2400" b="1"/>
              <a:t>ได้นั้น จะต้องอาศัยคุณสมบัติใดคุณสมบัติหนึ่ง</a:t>
            </a:r>
            <a:br>
              <a:rPr lang="th-TH" sz="2400" b="1"/>
            </a:br>
            <a:r>
              <a:rPr lang="th-TH" sz="2400" b="1"/>
              <a:t>ของ </a:t>
            </a:r>
            <a:r>
              <a:rPr lang="en-US" sz="2400" b="1"/>
              <a:t>Regular Entity </a:t>
            </a:r>
            <a:r>
              <a:rPr lang="th-TH" sz="2400" b="1"/>
              <a:t/>
            </a:r>
            <a:br>
              <a:rPr lang="th-TH" sz="2400" b="1"/>
            </a:br>
            <a:r>
              <a:rPr lang="th-TH" sz="2400" b="1"/>
              <a:t>มาประกอบกับคุณสมบัติของตัวมันเอง เช่น</a:t>
            </a:r>
            <a:r>
              <a:rPr lang="th-TH" sz="2400"/>
              <a:t> </a:t>
            </a: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5795963" y="5445125"/>
            <a:ext cx="2089150" cy="1008063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4400">
                <a:latin typeface="Angsana New" pitchFamily="18" charset="-34"/>
              </a:rPr>
              <a:t>Registration</a:t>
            </a:r>
            <a:endParaRPr lang="th-TH" sz="8000"/>
          </a:p>
        </p:txBody>
      </p:sp>
      <p:pic>
        <p:nvPicPr>
          <p:cNvPr id="15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6" grpId="0" animBg="1"/>
      <p:bldP spid="30735" grpId="0" animBg="1"/>
      <p:bldP spid="30725" grpId="0"/>
      <p:bldP spid="30726" grpId="0"/>
      <p:bldP spid="30727" grpId="0"/>
      <p:bldP spid="30728" grpId="0"/>
      <p:bldP spid="30729" grpId="0"/>
      <p:bldP spid="30732" grpId="0" animBg="1"/>
      <p:bldP spid="30733" grpId="0"/>
      <p:bldP spid="3073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250825" y="1201754"/>
            <a:ext cx="7402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E-R Diagram (Entity Relationship Diagram)</a:t>
            </a:r>
            <a:endParaRPr lang="th-TH" b="1">
              <a:solidFill>
                <a:srgbClr val="0000FF"/>
              </a:solidFill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611188" y="1920891"/>
            <a:ext cx="1668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Attribute</a:t>
            </a:r>
            <a:endParaRPr lang="th-TH" b="1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619250" y="2546366"/>
            <a:ext cx="5807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th-TH" b="1"/>
              <a:t>คือ </a:t>
            </a:r>
            <a:r>
              <a:rPr lang="en-US" b="1"/>
              <a:t>Field </a:t>
            </a:r>
            <a:r>
              <a:rPr lang="th-TH" b="1"/>
              <a:t>ที่ประกอบใน </a:t>
            </a:r>
            <a:r>
              <a:rPr lang="en-US" b="1"/>
              <a:t>Table </a:t>
            </a:r>
            <a:r>
              <a:rPr lang="th-TH" b="1"/>
              <a:t>นั่นเองครับ แบ่งเป็น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539750" y="3459179"/>
            <a:ext cx="7243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1. Simple Attribute </a:t>
            </a:r>
            <a:r>
              <a:rPr lang="th-TH" b="1"/>
              <a:t>คือ </a:t>
            </a:r>
            <a:r>
              <a:rPr lang="en-US" b="1"/>
              <a:t>Field </a:t>
            </a:r>
            <a:r>
              <a:rPr lang="th-TH" b="1"/>
              <a:t>ที่ไม่สามารถแบ่งย่อยได้อีก</a:t>
            </a: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2339975" y="4706954"/>
            <a:ext cx="2160588" cy="10080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คำนำหน้า</a:t>
            </a:r>
          </a:p>
        </p:txBody>
      </p:sp>
      <p:pic>
        <p:nvPicPr>
          <p:cNvPr id="10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/>
      <p:bldP spid="32775" grpId="0"/>
      <p:bldP spid="32776" grpId="0"/>
      <p:bldP spid="327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71736" y="2428868"/>
            <a:ext cx="382668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rgbClr val="0000FF"/>
                </a:solidFill>
                <a:latin typeface="Times New Roman" pitchFamily="18" charset="0"/>
              </a:rPr>
              <a:t>Database</a:t>
            </a:r>
            <a:endParaRPr lang="en-US" sz="7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8" name="Picture 8" descr="http://www.thaiall.com/dfd/dfd_sale_p10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629" y="1500174"/>
            <a:ext cx="9122371" cy="421484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50825" y="1262056"/>
            <a:ext cx="7402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E-R Diagram (Entity Relationship Diagram)</a:t>
            </a:r>
            <a:endParaRPr lang="th-TH" b="1">
              <a:solidFill>
                <a:srgbClr val="0000FF"/>
              </a:solidFill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611188" y="1981193"/>
            <a:ext cx="1668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Attribute</a:t>
            </a:r>
            <a:endParaRPr lang="th-TH" b="1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539750" y="2973388"/>
            <a:ext cx="688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2. Composite Attribute </a:t>
            </a:r>
            <a:r>
              <a:rPr lang="th-TH" b="1"/>
              <a:t>คือ </a:t>
            </a:r>
            <a:r>
              <a:rPr lang="en-US" b="1"/>
              <a:t>Field </a:t>
            </a:r>
            <a:r>
              <a:rPr lang="th-TH" b="1"/>
              <a:t>ที่มีค่าย่อยได้อีก</a:t>
            </a:r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2051050" y="5589588"/>
            <a:ext cx="2160588" cy="10080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name</a:t>
            </a:r>
            <a:endParaRPr lang="th-TH"/>
          </a:p>
        </p:txBody>
      </p:sp>
      <p:sp>
        <p:nvSpPr>
          <p:cNvPr id="36874" name="Oval 10"/>
          <p:cNvSpPr>
            <a:spLocks noChangeArrowheads="1"/>
          </p:cNvSpPr>
          <p:nvPr/>
        </p:nvSpPr>
        <p:spPr bwMode="auto">
          <a:xfrm>
            <a:off x="684213" y="3789363"/>
            <a:ext cx="2160587" cy="10080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Fname</a:t>
            </a:r>
            <a:endParaRPr lang="th-TH"/>
          </a:p>
        </p:txBody>
      </p:sp>
      <p:sp>
        <p:nvSpPr>
          <p:cNvPr id="36875" name="Oval 11"/>
          <p:cNvSpPr>
            <a:spLocks noChangeArrowheads="1"/>
          </p:cNvSpPr>
          <p:nvPr/>
        </p:nvSpPr>
        <p:spPr bwMode="auto">
          <a:xfrm>
            <a:off x="3563938" y="3716338"/>
            <a:ext cx="2160587" cy="10080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Lname</a:t>
            </a:r>
            <a:endParaRPr lang="th-TH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 flipV="1">
            <a:off x="2268538" y="4724400"/>
            <a:ext cx="43180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V="1">
            <a:off x="3348038" y="4652963"/>
            <a:ext cx="64770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pic>
        <p:nvPicPr>
          <p:cNvPr id="13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/>
      <p:bldP spid="36872" grpId="0"/>
      <p:bldP spid="36873" grpId="0" animBg="1"/>
      <p:bldP spid="36874" grpId="0" animBg="1"/>
      <p:bldP spid="36875" grpId="0" animBg="1"/>
      <p:bldP spid="36876" grpId="0" animBg="1"/>
      <p:bldP spid="3687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250825" y="1500174"/>
            <a:ext cx="7402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E-R Diagram (Entity Relationship Diagram)</a:t>
            </a:r>
            <a:endParaRPr lang="th-TH" b="1">
              <a:solidFill>
                <a:srgbClr val="0000FF"/>
              </a:solidFill>
            </a:endParaRP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611188" y="2219311"/>
            <a:ext cx="1668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Attribute</a:t>
            </a:r>
            <a:endParaRPr lang="th-TH" b="1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539750" y="3757599"/>
            <a:ext cx="68564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3. Identify </a:t>
            </a:r>
            <a:r>
              <a:rPr lang="th-TH" b="1"/>
              <a:t>หรือ </a:t>
            </a:r>
            <a:r>
              <a:rPr lang="en-US" b="1"/>
              <a:t>Key  </a:t>
            </a:r>
            <a:r>
              <a:rPr lang="th-TH" b="1"/>
              <a:t>คือ </a:t>
            </a:r>
            <a:r>
              <a:rPr lang="en-US" b="1"/>
              <a:t>Field </a:t>
            </a:r>
            <a:r>
              <a:rPr lang="th-TH" b="1"/>
              <a:t>ที่เป็น </a:t>
            </a:r>
            <a:r>
              <a:rPr lang="en-US" b="1"/>
              <a:t>Key </a:t>
            </a:r>
            <a:r>
              <a:rPr lang="th-TH" b="1"/>
              <a:t>ในตาราง</a:t>
            </a:r>
          </a:p>
        </p:txBody>
      </p:sp>
      <p:sp>
        <p:nvSpPr>
          <p:cNvPr id="38920" name="Oval 8"/>
          <p:cNvSpPr>
            <a:spLocks noChangeArrowheads="1"/>
          </p:cNvSpPr>
          <p:nvPr/>
        </p:nvSpPr>
        <p:spPr bwMode="auto">
          <a:xfrm>
            <a:off x="1692275" y="4573574"/>
            <a:ext cx="2160588" cy="10080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u="sng"/>
              <a:t>code</a:t>
            </a:r>
            <a:endParaRPr lang="th-TH" u="sng"/>
          </a:p>
        </p:txBody>
      </p:sp>
      <p:pic>
        <p:nvPicPr>
          <p:cNvPr id="9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/>
      <p:bldP spid="38919" grpId="0"/>
      <p:bldP spid="389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250825" y="1341458"/>
            <a:ext cx="7402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E-R Diagram (Entity Relationship Diagram)</a:t>
            </a:r>
            <a:endParaRPr lang="th-TH" b="1">
              <a:solidFill>
                <a:srgbClr val="0000FF"/>
              </a:solidFill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611188" y="2060595"/>
            <a:ext cx="1668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Attribute</a:t>
            </a:r>
            <a:endParaRPr lang="th-TH" b="1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539750" y="3598883"/>
            <a:ext cx="69961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4. Multi-value attribute  </a:t>
            </a:r>
            <a:r>
              <a:rPr lang="th-TH" b="1"/>
              <a:t>คือ </a:t>
            </a:r>
            <a:r>
              <a:rPr lang="en-US" b="1"/>
              <a:t>Field </a:t>
            </a:r>
            <a:r>
              <a:rPr lang="th-TH" b="1"/>
              <a:t>มีค่าได้หลายค่า </a:t>
            </a:r>
          </a:p>
        </p:txBody>
      </p:sp>
      <p:sp>
        <p:nvSpPr>
          <p:cNvPr id="40968" name="Oval 8"/>
          <p:cNvSpPr>
            <a:spLocks noChangeArrowheads="1"/>
          </p:cNvSpPr>
          <p:nvPr/>
        </p:nvSpPr>
        <p:spPr bwMode="auto">
          <a:xfrm>
            <a:off x="1476375" y="5278458"/>
            <a:ext cx="2160588" cy="10080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Employee</a:t>
            </a:r>
            <a:endParaRPr lang="th-TH"/>
          </a:p>
        </p:txBody>
      </p:sp>
      <p:sp>
        <p:nvSpPr>
          <p:cNvPr id="40969" name="Oval 9"/>
          <p:cNvSpPr>
            <a:spLocks noChangeArrowheads="1"/>
          </p:cNvSpPr>
          <p:nvPr/>
        </p:nvSpPr>
        <p:spPr bwMode="auto">
          <a:xfrm>
            <a:off x="5148263" y="5278458"/>
            <a:ext cx="2160587" cy="10080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Degree</a:t>
            </a:r>
            <a:endParaRPr lang="th-TH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>
            <a:off x="3635375" y="5783283"/>
            <a:ext cx="1512888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pic>
        <p:nvPicPr>
          <p:cNvPr id="11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/>
      <p:bldP spid="40967" grpId="0"/>
      <p:bldP spid="40968" grpId="0" animBg="1"/>
      <p:bldP spid="40969" grpId="0" animBg="1"/>
      <p:bldP spid="4097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250825" y="1277951"/>
            <a:ext cx="7402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E-R Diagram (Entity Relationship Diagram)</a:t>
            </a:r>
            <a:endParaRPr lang="th-TH" b="1">
              <a:solidFill>
                <a:srgbClr val="0000FF"/>
              </a:solidFill>
            </a:endParaRP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611188" y="1997088"/>
            <a:ext cx="1668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Attribute</a:t>
            </a:r>
            <a:endParaRPr lang="th-TH" b="1"/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468313" y="2695588"/>
            <a:ext cx="84058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5. Derive attribute  </a:t>
            </a:r>
            <a:r>
              <a:rPr lang="th-TH" b="1"/>
              <a:t>คือ </a:t>
            </a:r>
            <a:r>
              <a:rPr lang="en-US" b="1"/>
              <a:t>Field </a:t>
            </a:r>
            <a:r>
              <a:rPr lang="th-TH" b="1"/>
              <a:t>ที่เกิดจากการกระทำของ </a:t>
            </a:r>
            <a:r>
              <a:rPr lang="en-US" b="1"/>
              <a:t>Field </a:t>
            </a:r>
            <a:r>
              <a:rPr lang="th-TH" b="1"/>
              <a:t>อื่น </a:t>
            </a:r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971550" y="4278326"/>
            <a:ext cx="2160588" cy="10080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พนักงานขาย</a:t>
            </a:r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4643438" y="4278326"/>
            <a:ext cx="2160587" cy="10080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สรุปยอดขาย</a:t>
            </a:r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3130550" y="4783151"/>
            <a:ext cx="1512888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pic>
        <p:nvPicPr>
          <p:cNvPr id="11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/>
      <p:bldP spid="43015" grpId="0"/>
      <p:bldP spid="43016" grpId="0" animBg="1"/>
      <p:bldP spid="43017" grpId="0" animBg="1"/>
      <p:bldP spid="4301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50825" y="1276364"/>
            <a:ext cx="7402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E-R Diagram (Entity Relationship Diagram)</a:t>
            </a:r>
            <a:endParaRPr lang="th-TH" b="1">
              <a:solidFill>
                <a:srgbClr val="0000FF"/>
              </a:solidFill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611188" y="1995501"/>
            <a:ext cx="15890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Relation</a:t>
            </a:r>
            <a:endParaRPr lang="th-TH" b="1"/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2195513" y="2765439"/>
            <a:ext cx="3402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คือชื่อความสัมพันธ์ระหว่างตาราง</a:t>
            </a: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468313" y="4349764"/>
            <a:ext cx="1728787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b="1"/>
              <a:t>นักศึกษา</a:t>
            </a: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6661150" y="4276739"/>
            <a:ext cx="2087563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b="1"/>
              <a:t>ลงทะเบียน</a:t>
            </a:r>
          </a:p>
        </p:txBody>
      </p:sp>
      <p:sp>
        <p:nvSpPr>
          <p:cNvPr id="47117" name="AutoShape 13"/>
          <p:cNvSpPr>
            <a:spLocks noChangeArrowheads="1"/>
          </p:cNvSpPr>
          <p:nvPr/>
        </p:nvSpPr>
        <p:spPr bwMode="auto">
          <a:xfrm>
            <a:off x="3492500" y="4276739"/>
            <a:ext cx="2016125" cy="1152525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b="1"/>
              <a:t>ชื่อความสัมพันธ์</a:t>
            </a:r>
          </a:p>
        </p:txBody>
      </p:sp>
      <p:sp>
        <p:nvSpPr>
          <p:cNvPr id="47118" name="Line 14"/>
          <p:cNvSpPr>
            <a:spLocks noChangeShapeType="1"/>
          </p:cNvSpPr>
          <p:nvPr/>
        </p:nvSpPr>
        <p:spPr bwMode="auto">
          <a:xfrm>
            <a:off x="2197100" y="4853001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47119" name="Line 15"/>
          <p:cNvSpPr>
            <a:spLocks noChangeShapeType="1"/>
          </p:cNvSpPr>
          <p:nvPr/>
        </p:nvSpPr>
        <p:spPr bwMode="auto">
          <a:xfrm>
            <a:off x="5508625" y="4853001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pic>
        <p:nvPicPr>
          <p:cNvPr id="13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/>
      <p:bldP spid="47111" grpId="0"/>
      <p:bldP spid="47115" grpId="0" animBg="1"/>
      <p:bldP spid="47116" grpId="0" animBg="1"/>
      <p:bldP spid="47117" grpId="0" animBg="1"/>
      <p:bldP spid="47118" grpId="0" animBg="1"/>
      <p:bldP spid="471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250825" y="715963"/>
            <a:ext cx="7402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E-R Diagram (Entity Relationship Diagram)</a:t>
            </a:r>
            <a:endParaRPr lang="th-TH" b="1">
              <a:solidFill>
                <a:srgbClr val="0000FF"/>
              </a:solidFill>
            </a:endParaRP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250825" y="1268413"/>
            <a:ext cx="2024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Cardinality</a:t>
            </a:r>
            <a:endParaRPr lang="th-TH" b="1"/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323850" y="1700213"/>
            <a:ext cx="84359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คือค่าที่เป็นไปได้ของจำนวนสมาชิกใน </a:t>
            </a:r>
            <a:r>
              <a:rPr lang="en-US" sz="3200" b="1"/>
              <a:t>Table </a:t>
            </a:r>
            <a:r>
              <a:rPr lang="th-TH" sz="3200" b="1"/>
              <a:t>หนึ่งๆ ที่มีส่วนสัมพันธ์กัน</a:t>
            </a:r>
          </a:p>
        </p:txBody>
      </p:sp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468313" y="6229350"/>
            <a:ext cx="2063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3384550" y="6229350"/>
            <a:ext cx="31369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18" name="Rectangle 18"/>
          <p:cNvSpPr>
            <a:spLocks noChangeArrowheads="1"/>
          </p:cNvSpPr>
          <p:nvPr/>
        </p:nvSpPr>
        <p:spPr bwMode="auto">
          <a:xfrm>
            <a:off x="1120775" y="3228975"/>
            <a:ext cx="172085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3679825" y="3228975"/>
            <a:ext cx="19685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6486525" y="3228975"/>
            <a:ext cx="188595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21" name="AutoShape 21"/>
          <p:cNvSpPr>
            <a:spLocks noChangeArrowheads="1"/>
          </p:cNvSpPr>
          <p:nvPr/>
        </p:nvSpPr>
        <p:spPr bwMode="auto">
          <a:xfrm>
            <a:off x="1203325" y="4295775"/>
            <a:ext cx="1473200" cy="977900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22" name="AutoShape 22"/>
          <p:cNvSpPr>
            <a:spLocks noChangeArrowheads="1"/>
          </p:cNvSpPr>
          <p:nvPr/>
        </p:nvSpPr>
        <p:spPr bwMode="auto">
          <a:xfrm>
            <a:off x="3927475" y="4295775"/>
            <a:ext cx="1638300" cy="977900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23" name="AutoShape 23"/>
          <p:cNvSpPr>
            <a:spLocks noChangeArrowheads="1"/>
          </p:cNvSpPr>
          <p:nvPr/>
        </p:nvSpPr>
        <p:spPr bwMode="auto">
          <a:xfrm>
            <a:off x="6651625" y="4143375"/>
            <a:ext cx="1555750" cy="1130300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24" name="Rectangle 24"/>
          <p:cNvSpPr>
            <a:spLocks noChangeArrowheads="1"/>
          </p:cNvSpPr>
          <p:nvPr/>
        </p:nvSpPr>
        <p:spPr bwMode="auto">
          <a:xfrm>
            <a:off x="1120775" y="5895975"/>
            <a:ext cx="1803400" cy="596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3679825" y="5895975"/>
            <a:ext cx="1968500" cy="596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26" name="Rectangle 26"/>
          <p:cNvSpPr>
            <a:spLocks noChangeArrowheads="1"/>
          </p:cNvSpPr>
          <p:nvPr/>
        </p:nvSpPr>
        <p:spPr bwMode="auto">
          <a:xfrm>
            <a:off x="6569075" y="5895975"/>
            <a:ext cx="2051050" cy="596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27" name="Line 27"/>
          <p:cNvSpPr>
            <a:spLocks noChangeShapeType="1"/>
          </p:cNvSpPr>
          <p:nvPr/>
        </p:nvSpPr>
        <p:spPr bwMode="auto">
          <a:xfrm>
            <a:off x="1939925" y="3770313"/>
            <a:ext cx="0" cy="5064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28" name="Line 28"/>
          <p:cNvSpPr>
            <a:spLocks noChangeShapeType="1"/>
          </p:cNvSpPr>
          <p:nvPr/>
        </p:nvSpPr>
        <p:spPr bwMode="auto">
          <a:xfrm>
            <a:off x="1939925" y="5294313"/>
            <a:ext cx="0" cy="582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29" name="Line 29"/>
          <p:cNvSpPr>
            <a:spLocks noChangeShapeType="1"/>
          </p:cNvSpPr>
          <p:nvPr/>
        </p:nvSpPr>
        <p:spPr bwMode="auto">
          <a:xfrm>
            <a:off x="4746625" y="3770313"/>
            <a:ext cx="0" cy="5064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30" name="Line 30"/>
          <p:cNvSpPr>
            <a:spLocks noChangeShapeType="1"/>
          </p:cNvSpPr>
          <p:nvPr/>
        </p:nvSpPr>
        <p:spPr bwMode="auto">
          <a:xfrm>
            <a:off x="4746625" y="5294313"/>
            <a:ext cx="0" cy="582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31" name="Line 31"/>
          <p:cNvSpPr>
            <a:spLocks noChangeShapeType="1"/>
          </p:cNvSpPr>
          <p:nvPr/>
        </p:nvSpPr>
        <p:spPr bwMode="auto">
          <a:xfrm>
            <a:off x="7388225" y="3770313"/>
            <a:ext cx="0" cy="430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32" name="Line 32"/>
          <p:cNvSpPr>
            <a:spLocks noChangeShapeType="1"/>
          </p:cNvSpPr>
          <p:nvPr/>
        </p:nvSpPr>
        <p:spPr bwMode="auto">
          <a:xfrm>
            <a:off x="7388225" y="5294313"/>
            <a:ext cx="0" cy="582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33" name="Rectangle 33"/>
          <p:cNvSpPr>
            <a:spLocks noChangeArrowheads="1"/>
          </p:cNvSpPr>
          <p:nvPr/>
        </p:nvSpPr>
        <p:spPr bwMode="auto">
          <a:xfrm>
            <a:off x="1263650" y="3208338"/>
            <a:ext cx="13366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th-TH" sz="2400" b="1">
                <a:latin typeface="AngsanaUPC" pitchFamily="18" charset="-34"/>
              </a:rPr>
              <a:t>EMPLOYEE</a:t>
            </a:r>
          </a:p>
        </p:txBody>
      </p:sp>
      <p:sp>
        <p:nvSpPr>
          <p:cNvPr id="51234" name="Rectangle 34"/>
          <p:cNvSpPr>
            <a:spLocks noChangeArrowheads="1"/>
          </p:cNvSpPr>
          <p:nvPr/>
        </p:nvSpPr>
        <p:spPr bwMode="auto">
          <a:xfrm>
            <a:off x="4152900" y="3208338"/>
            <a:ext cx="13366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th-TH" sz="2400" b="1">
                <a:latin typeface="AngsanaUPC" pitchFamily="18" charset="-34"/>
              </a:rPr>
              <a:t>EMPLOYEE</a:t>
            </a:r>
          </a:p>
        </p:txBody>
      </p:sp>
      <p:sp>
        <p:nvSpPr>
          <p:cNvPr id="51235" name="Rectangle 35"/>
          <p:cNvSpPr>
            <a:spLocks noChangeArrowheads="1"/>
          </p:cNvSpPr>
          <p:nvPr/>
        </p:nvSpPr>
        <p:spPr bwMode="auto">
          <a:xfrm>
            <a:off x="6877050" y="3284538"/>
            <a:ext cx="15287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th-TH" sz="2400" b="1">
                <a:latin typeface="AngsanaUPC" pitchFamily="18" charset="-34"/>
              </a:rPr>
              <a:t>SALEPERSON</a:t>
            </a:r>
          </a:p>
        </p:txBody>
      </p:sp>
      <p:sp>
        <p:nvSpPr>
          <p:cNvPr id="51236" name="Rectangle 36"/>
          <p:cNvSpPr>
            <a:spLocks noChangeArrowheads="1"/>
          </p:cNvSpPr>
          <p:nvPr/>
        </p:nvSpPr>
        <p:spPr bwMode="auto">
          <a:xfrm>
            <a:off x="1511300" y="4579938"/>
            <a:ext cx="9334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th-TH" sz="2400" b="1">
                <a:latin typeface="AngsanaUPC" pitchFamily="18" charset="-34"/>
              </a:rPr>
              <a:t>ASSIGN</a:t>
            </a:r>
          </a:p>
        </p:txBody>
      </p:sp>
      <p:sp>
        <p:nvSpPr>
          <p:cNvPr id="51237" name="Rectangle 37"/>
          <p:cNvSpPr>
            <a:spLocks noChangeArrowheads="1"/>
          </p:cNvSpPr>
          <p:nvPr/>
        </p:nvSpPr>
        <p:spPr bwMode="auto">
          <a:xfrm>
            <a:off x="4152900" y="4579938"/>
            <a:ext cx="13890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th-TH" sz="2400" b="1">
                <a:latin typeface="AngsanaUPC" pitchFamily="18" charset="-34"/>
              </a:rPr>
              <a:t>BELONG TO</a:t>
            </a:r>
          </a:p>
        </p:txBody>
      </p:sp>
      <p:sp>
        <p:nvSpPr>
          <p:cNvPr id="51238" name="Rectangle 38"/>
          <p:cNvSpPr>
            <a:spLocks noChangeArrowheads="1"/>
          </p:cNvSpPr>
          <p:nvPr/>
        </p:nvSpPr>
        <p:spPr bwMode="auto">
          <a:xfrm>
            <a:off x="7124700" y="4503738"/>
            <a:ext cx="7604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th-TH" sz="2400" b="1">
                <a:latin typeface="AngsanaUPC" pitchFamily="18" charset="-34"/>
              </a:rPr>
              <a:t> SALE</a:t>
            </a:r>
          </a:p>
        </p:txBody>
      </p:sp>
      <p:sp>
        <p:nvSpPr>
          <p:cNvPr id="51239" name="Rectangle 39"/>
          <p:cNvSpPr>
            <a:spLocks noChangeArrowheads="1"/>
          </p:cNvSpPr>
          <p:nvPr/>
        </p:nvSpPr>
        <p:spPr bwMode="auto">
          <a:xfrm>
            <a:off x="1428750" y="6027738"/>
            <a:ext cx="94138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th-TH" sz="2400" b="1">
                <a:latin typeface="AngsanaUPC" pitchFamily="18" charset="-34"/>
              </a:rPr>
              <a:t>OFFICE</a:t>
            </a:r>
          </a:p>
        </p:txBody>
      </p:sp>
      <p:sp>
        <p:nvSpPr>
          <p:cNvPr id="51240" name="Rectangle 40"/>
          <p:cNvSpPr>
            <a:spLocks noChangeArrowheads="1"/>
          </p:cNvSpPr>
          <p:nvPr/>
        </p:nvSpPr>
        <p:spPr bwMode="auto">
          <a:xfrm>
            <a:off x="3987800" y="5951538"/>
            <a:ext cx="16176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th-TH" sz="2400" b="1">
                <a:latin typeface="AngsanaUPC" pitchFamily="18" charset="-34"/>
              </a:rPr>
              <a:t>DEPARTMENT</a:t>
            </a:r>
          </a:p>
        </p:txBody>
      </p:sp>
      <p:sp>
        <p:nvSpPr>
          <p:cNvPr id="51241" name="Rectangle 41"/>
          <p:cNvSpPr>
            <a:spLocks noChangeArrowheads="1"/>
          </p:cNvSpPr>
          <p:nvPr/>
        </p:nvSpPr>
        <p:spPr bwMode="auto">
          <a:xfrm>
            <a:off x="7207250" y="5951538"/>
            <a:ext cx="6858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th-TH" sz="2400" b="1">
                <a:latin typeface="AngsanaUPC" pitchFamily="18" charset="-34"/>
              </a:rPr>
              <a:t>CITY</a:t>
            </a:r>
          </a:p>
        </p:txBody>
      </p:sp>
      <p:sp>
        <p:nvSpPr>
          <p:cNvPr id="51242" name="Rectangle 42"/>
          <p:cNvSpPr>
            <a:spLocks noChangeArrowheads="1"/>
          </p:cNvSpPr>
          <p:nvPr/>
        </p:nvSpPr>
        <p:spPr bwMode="auto">
          <a:xfrm>
            <a:off x="2089150" y="3727450"/>
            <a:ext cx="315913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th-TH" sz="3200" b="1">
                <a:latin typeface="AngsanaUPC" pitchFamily="18" charset="-34"/>
              </a:rPr>
              <a:t>1</a:t>
            </a:r>
          </a:p>
        </p:txBody>
      </p:sp>
      <p:sp>
        <p:nvSpPr>
          <p:cNvPr id="51243" name="Rectangle 43"/>
          <p:cNvSpPr>
            <a:spLocks noChangeArrowheads="1"/>
          </p:cNvSpPr>
          <p:nvPr/>
        </p:nvSpPr>
        <p:spPr bwMode="auto">
          <a:xfrm>
            <a:off x="2089150" y="5251450"/>
            <a:ext cx="315913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th-TH" sz="3200" b="1">
                <a:latin typeface="AngsanaUPC" pitchFamily="18" charset="-34"/>
              </a:rPr>
              <a:t>1</a:t>
            </a:r>
          </a:p>
        </p:txBody>
      </p:sp>
      <p:sp>
        <p:nvSpPr>
          <p:cNvPr id="51244" name="Rectangle 44"/>
          <p:cNvSpPr>
            <a:spLocks noChangeArrowheads="1"/>
          </p:cNvSpPr>
          <p:nvPr/>
        </p:nvSpPr>
        <p:spPr bwMode="auto">
          <a:xfrm>
            <a:off x="4978400" y="3727450"/>
            <a:ext cx="315913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th-TH" sz="3200" b="1">
                <a:latin typeface="AngsanaUPC" pitchFamily="18" charset="-34"/>
              </a:rPr>
              <a:t>1</a:t>
            </a:r>
          </a:p>
        </p:txBody>
      </p:sp>
      <p:sp>
        <p:nvSpPr>
          <p:cNvPr id="51245" name="Rectangle 45"/>
          <p:cNvSpPr>
            <a:spLocks noChangeArrowheads="1"/>
          </p:cNvSpPr>
          <p:nvPr/>
        </p:nvSpPr>
        <p:spPr bwMode="auto">
          <a:xfrm>
            <a:off x="4895850" y="5341938"/>
            <a:ext cx="3714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th-TH" sz="2400" b="1">
                <a:latin typeface="AngsanaUPC" pitchFamily="18" charset="-34"/>
              </a:rPr>
              <a:t>M</a:t>
            </a:r>
          </a:p>
        </p:txBody>
      </p:sp>
      <p:sp>
        <p:nvSpPr>
          <p:cNvPr id="51246" name="Rectangle 46"/>
          <p:cNvSpPr>
            <a:spLocks noChangeArrowheads="1"/>
          </p:cNvSpPr>
          <p:nvPr/>
        </p:nvSpPr>
        <p:spPr bwMode="auto">
          <a:xfrm>
            <a:off x="7702550" y="3817938"/>
            <a:ext cx="3714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th-TH" sz="2400" b="1">
                <a:latin typeface="AngsanaUPC" pitchFamily="18" charset="-34"/>
              </a:rPr>
              <a:t>M</a:t>
            </a:r>
          </a:p>
        </p:txBody>
      </p:sp>
      <p:sp>
        <p:nvSpPr>
          <p:cNvPr id="51247" name="Rectangle 47"/>
          <p:cNvSpPr>
            <a:spLocks noChangeArrowheads="1"/>
          </p:cNvSpPr>
          <p:nvPr/>
        </p:nvSpPr>
        <p:spPr bwMode="auto">
          <a:xfrm>
            <a:off x="7537450" y="5341938"/>
            <a:ext cx="3270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th-TH" sz="2400" b="1">
                <a:latin typeface="AngsanaUPC" pitchFamily="18" charset="-34"/>
              </a:rPr>
              <a:t>N</a:t>
            </a:r>
          </a:p>
        </p:txBody>
      </p:sp>
      <p:sp>
        <p:nvSpPr>
          <p:cNvPr id="51248" name="Text Box 48"/>
          <p:cNvSpPr txBox="1">
            <a:spLocks noChangeArrowheads="1"/>
          </p:cNvSpPr>
          <p:nvPr/>
        </p:nvSpPr>
        <p:spPr bwMode="auto">
          <a:xfrm>
            <a:off x="1547813" y="2492375"/>
            <a:ext cx="679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1:1</a:t>
            </a:r>
            <a:endParaRPr lang="th-TH"/>
          </a:p>
        </p:txBody>
      </p:sp>
      <p:sp>
        <p:nvSpPr>
          <p:cNvPr id="51249" name="Text Box 49"/>
          <p:cNvSpPr txBox="1">
            <a:spLocks noChangeArrowheads="1"/>
          </p:cNvSpPr>
          <p:nvPr/>
        </p:nvSpPr>
        <p:spPr bwMode="auto">
          <a:xfrm>
            <a:off x="4356100" y="2492375"/>
            <a:ext cx="77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1:M</a:t>
            </a:r>
            <a:endParaRPr lang="th-TH"/>
          </a:p>
        </p:txBody>
      </p:sp>
      <p:sp>
        <p:nvSpPr>
          <p:cNvPr id="51250" name="Text Box 50"/>
          <p:cNvSpPr txBox="1">
            <a:spLocks noChangeArrowheads="1"/>
          </p:cNvSpPr>
          <p:nvPr/>
        </p:nvSpPr>
        <p:spPr bwMode="auto">
          <a:xfrm>
            <a:off x="7164388" y="2492375"/>
            <a:ext cx="8366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M:N</a:t>
            </a:r>
            <a:endParaRPr lang="th-TH"/>
          </a:p>
        </p:txBody>
      </p:sp>
      <p:pic>
        <p:nvPicPr>
          <p:cNvPr id="42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3" name="Straight Connector 42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1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1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1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1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1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1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1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1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1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1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1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1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1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1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1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1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1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1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1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1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1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1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1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1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1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1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1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1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51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1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1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1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1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1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51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1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1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1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1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6" grpId="0"/>
      <p:bldP spid="51213" grpId="0"/>
      <p:bldP spid="51213" grpId="1"/>
      <p:bldP spid="51218" grpId="0" animBg="1"/>
      <p:bldP spid="51219" grpId="0" animBg="1"/>
      <p:bldP spid="51220" grpId="0" animBg="1"/>
      <p:bldP spid="51221" grpId="0" animBg="1"/>
      <p:bldP spid="51222" grpId="0" animBg="1"/>
      <p:bldP spid="51223" grpId="0" animBg="1"/>
      <p:bldP spid="51224" grpId="0" animBg="1"/>
      <p:bldP spid="51225" grpId="0" animBg="1"/>
      <p:bldP spid="51226" grpId="0" animBg="1"/>
      <p:bldP spid="51227" grpId="0" animBg="1"/>
      <p:bldP spid="51228" grpId="0" animBg="1"/>
      <p:bldP spid="51229" grpId="0" animBg="1"/>
      <p:bldP spid="51230" grpId="0" animBg="1"/>
      <p:bldP spid="51231" grpId="0" animBg="1"/>
      <p:bldP spid="51232" grpId="0" animBg="1"/>
      <p:bldP spid="51233" grpId="0"/>
      <p:bldP spid="51234" grpId="0"/>
      <p:bldP spid="51235" grpId="0"/>
      <p:bldP spid="51236" grpId="0"/>
      <p:bldP spid="51237" grpId="0"/>
      <p:bldP spid="51238" grpId="0"/>
      <p:bldP spid="51239" grpId="0"/>
      <p:bldP spid="51240" grpId="0"/>
      <p:bldP spid="51241" grpId="0"/>
      <p:bldP spid="51242" grpId="0"/>
      <p:bldP spid="51243" grpId="0"/>
      <p:bldP spid="51244" grpId="0"/>
      <p:bldP spid="51245" grpId="0"/>
      <p:bldP spid="51246" grpId="0"/>
      <p:bldP spid="51247" grpId="0"/>
      <p:bldP spid="51248" grpId="0"/>
      <p:bldP spid="51249" grpId="0"/>
      <p:bldP spid="5125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250825" y="715963"/>
            <a:ext cx="7402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E-R Diagram (Entity Relationship Diagram)</a:t>
            </a:r>
            <a:endParaRPr lang="th-TH" b="1">
              <a:solidFill>
                <a:srgbClr val="0000FF"/>
              </a:solidFill>
            </a:endParaRP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23850" y="1196975"/>
            <a:ext cx="2024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1:1</a:t>
            </a:r>
            <a:endParaRPr lang="th-TH" b="1"/>
          </a:p>
        </p:txBody>
      </p:sp>
      <p:grpSp>
        <p:nvGrpSpPr>
          <p:cNvPr id="53313" name="Group 65"/>
          <p:cNvGrpSpPr>
            <a:grpSpLocks/>
          </p:cNvGrpSpPr>
          <p:nvPr/>
        </p:nvGrpSpPr>
        <p:grpSpPr bwMode="auto">
          <a:xfrm>
            <a:off x="395288" y="1989138"/>
            <a:ext cx="8748712" cy="3960812"/>
            <a:chOff x="729" y="1998"/>
            <a:chExt cx="3168" cy="813"/>
          </a:xfrm>
        </p:grpSpPr>
        <p:sp>
          <p:nvSpPr>
            <p:cNvPr id="53290" name="Line 42"/>
            <p:cNvSpPr>
              <a:spLocks noChangeShapeType="1"/>
            </p:cNvSpPr>
            <p:nvPr/>
          </p:nvSpPr>
          <p:spPr bwMode="auto">
            <a:xfrm flipH="1" flipV="1">
              <a:off x="1017" y="2402"/>
              <a:ext cx="230" cy="1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53291" name="Line 43"/>
            <p:cNvSpPr>
              <a:spLocks noChangeShapeType="1"/>
            </p:cNvSpPr>
            <p:nvPr/>
          </p:nvSpPr>
          <p:spPr bwMode="auto">
            <a:xfrm flipH="1" flipV="1">
              <a:off x="2745" y="2287"/>
              <a:ext cx="115" cy="2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53292" name="Line 44"/>
            <p:cNvSpPr>
              <a:spLocks noChangeShapeType="1"/>
            </p:cNvSpPr>
            <p:nvPr/>
          </p:nvSpPr>
          <p:spPr bwMode="auto">
            <a:xfrm flipV="1">
              <a:off x="3378" y="2344"/>
              <a:ext cx="288" cy="1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53293" name="Text Box 45"/>
            <p:cNvSpPr txBox="1">
              <a:spLocks noChangeArrowheads="1"/>
            </p:cNvSpPr>
            <p:nvPr/>
          </p:nvSpPr>
          <p:spPr bwMode="auto">
            <a:xfrm>
              <a:off x="2572" y="2452"/>
              <a:ext cx="173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1">
                  <a:latin typeface="Angsana New" pitchFamily="18" charset="-34"/>
                </a:rPr>
                <a:t>1</a:t>
              </a:r>
              <a:endParaRPr lang="th-TH" sz="4400" b="1"/>
            </a:p>
          </p:txBody>
        </p:sp>
        <p:sp>
          <p:nvSpPr>
            <p:cNvPr id="53294" name="Text Box 46"/>
            <p:cNvSpPr txBox="1">
              <a:spLocks noChangeArrowheads="1"/>
            </p:cNvSpPr>
            <p:nvPr/>
          </p:nvSpPr>
          <p:spPr bwMode="auto">
            <a:xfrm>
              <a:off x="1881" y="2452"/>
              <a:ext cx="173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1">
                  <a:latin typeface="Angsana New" pitchFamily="18" charset="-34"/>
                </a:rPr>
                <a:t>1</a:t>
              </a:r>
              <a:endParaRPr lang="th-TH" sz="4400" b="1"/>
            </a:p>
          </p:txBody>
        </p:sp>
        <p:sp>
          <p:nvSpPr>
            <p:cNvPr id="53295" name="Rectangle 47"/>
            <p:cNvSpPr>
              <a:spLocks noChangeArrowheads="1"/>
            </p:cNvSpPr>
            <p:nvPr/>
          </p:nvSpPr>
          <p:spPr bwMode="auto">
            <a:xfrm>
              <a:off x="1247" y="2523"/>
              <a:ext cx="634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2000" b="1">
                <a:latin typeface="Angsana New" pitchFamily="18" charset="-34"/>
              </a:endParaRPr>
            </a:p>
            <a:p>
              <a:pPr algn="ctr"/>
              <a:endParaRPr lang="en-US" sz="2000" b="1">
                <a:latin typeface="Angsana New" pitchFamily="18" charset="-34"/>
              </a:endParaRPr>
            </a:p>
            <a:p>
              <a:pPr algn="ctr"/>
              <a:r>
                <a:rPr lang="en-US" sz="2000" b="1">
                  <a:latin typeface="Angsana New" pitchFamily="18" charset="-34"/>
                </a:rPr>
                <a:t>Student</a:t>
              </a:r>
              <a:endParaRPr lang="th-TH" sz="4400" b="1"/>
            </a:p>
          </p:txBody>
        </p:sp>
        <p:sp>
          <p:nvSpPr>
            <p:cNvPr id="53296" name="Rectangle 48"/>
            <p:cNvSpPr>
              <a:spLocks noChangeArrowheads="1"/>
            </p:cNvSpPr>
            <p:nvPr/>
          </p:nvSpPr>
          <p:spPr bwMode="auto">
            <a:xfrm>
              <a:off x="2745" y="2523"/>
              <a:ext cx="633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2000" b="1">
                <a:latin typeface="Angsana New" pitchFamily="18" charset="-34"/>
              </a:endParaRPr>
            </a:p>
            <a:p>
              <a:pPr algn="ctr"/>
              <a:endParaRPr lang="en-US" sz="2000" b="1">
                <a:latin typeface="Angsana New" pitchFamily="18" charset="-34"/>
              </a:endParaRPr>
            </a:p>
            <a:p>
              <a:pPr algn="ctr"/>
              <a:r>
                <a:rPr lang="en-US" sz="2000" b="1">
                  <a:latin typeface="Angsana New" pitchFamily="18" charset="-34"/>
                </a:rPr>
                <a:t>Data Student</a:t>
              </a:r>
              <a:endParaRPr lang="th-TH" sz="4400" b="1"/>
            </a:p>
          </p:txBody>
        </p:sp>
        <p:sp>
          <p:nvSpPr>
            <p:cNvPr id="53297" name="AutoShape 49"/>
            <p:cNvSpPr>
              <a:spLocks noChangeArrowheads="1"/>
            </p:cNvSpPr>
            <p:nvPr/>
          </p:nvSpPr>
          <p:spPr bwMode="auto">
            <a:xfrm>
              <a:off x="1996" y="2466"/>
              <a:ext cx="634" cy="345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th-TH" sz="2400" b="1">
                  <a:latin typeface="Angsana New" pitchFamily="18" charset="-34"/>
                </a:rPr>
                <a:t>ใช้ข้อมูล</a:t>
              </a:r>
              <a:endParaRPr lang="th-TH" sz="4400" b="1"/>
            </a:p>
          </p:txBody>
        </p:sp>
        <p:sp>
          <p:nvSpPr>
            <p:cNvPr id="53298" name="Line 50"/>
            <p:cNvSpPr>
              <a:spLocks noChangeShapeType="1"/>
            </p:cNvSpPr>
            <p:nvPr/>
          </p:nvSpPr>
          <p:spPr bwMode="auto">
            <a:xfrm flipH="1">
              <a:off x="1881" y="2638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53299" name="Line 51"/>
            <p:cNvSpPr>
              <a:spLocks noChangeShapeType="1"/>
            </p:cNvSpPr>
            <p:nvPr/>
          </p:nvSpPr>
          <p:spPr bwMode="auto">
            <a:xfrm>
              <a:off x="2630" y="2638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53300" name="Oval 52"/>
            <p:cNvSpPr>
              <a:spLocks noChangeArrowheads="1"/>
            </p:cNvSpPr>
            <p:nvPr/>
          </p:nvSpPr>
          <p:spPr bwMode="auto">
            <a:xfrm>
              <a:off x="729" y="2287"/>
              <a:ext cx="345" cy="1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/>
              <a:r>
                <a:rPr lang="en-US" sz="1800" b="1" u="sng">
                  <a:latin typeface="Angsana New" pitchFamily="18" charset="-34"/>
                </a:rPr>
                <a:t>Code_St</a:t>
              </a:r>
              <a:endParaRPr lang="th-TH" sz="4400" b="1" u="sng"/>
            </a:p>
          </p:txBody>
        </p:sp>
        <p:sp>
          <p:nvSpPr>
            <p:cNvPr id="53301" name="Oval 53"/>
            <p:cNvSpPr>
              <a:spLocks noChangeArrowheads="1"/>
            </p:cNvSpPr>
            <p:nvPr/>
          </p:nvSpPr>
          <p:spPr bwMode="auto">
            <a:xfrm>
              <a:off x="1074" y="2114"/>
              <a:ext cx="346" cy="17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/>
              <a:r>
                <a:rPr lang="en-US" sz="1800" b="1">
                  <a:latin typeface="Angsana New" pitchFamily="18" charset="-34"/>
                </a:rPr>
                <a:t>Name</a:t>
              </a:r>
              <a:endParaRPr lang="th-TH" sz="4400" b="1"/>
            </a:p>
          </p:txBody>
        </p:sp>
        <p:sp>
          <p:nvSpPr>
            <p:cNvPr id="53302" name="Oval 54"/>
            <p:cNvSpPr>
              <a:spLocks noChangeArrowheads="1"/>
            </p:cNvSpPr>
            <p:nvPr/>
          </p:nvSpPr>
          <p:spPr bwMode="auto">
            <a:xfrm>
              <a:off x="1478" y="2056"/>
              <a:ext cx="345" cy="1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/>
              <a:r>
                <a:rPr lang="en-US" sz="1800" b="1">
                  <a:latin typeface="Angsana New" pitchFamily="18" charset="-34"/>
                </a:rPr>
                <a:t>Code_Mj</a:t>
              </a:r>
              <a:endParaRPr lang="th-TH" sz="4400" b="1"/>
            </a:p>
          </p:txBody>
        </p:sp>
        <p:sp>
          <p:nvSpPr>
            <p:cNvPr id="53303" name="Oval 55"/>
            <p:cNvSpPr>
              <a:spLocks noChangeArrowheads="1"/>
            </p:cNvSpPr>
            <p:nvPr/>
          </p:nvSpPr>
          <p:spPr bwMode="auto">
            <a:xfrm>
              <a:off x="1823" y="2172"/>
              <a:ext cx="346" cy="17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/>
              <a:r>
                <a:rPr lang="en-US" sz="1800" b="1" u="sng">
                  <a:latin typeface="Angsana New" pitchFamily="18" charset="-34"/>
                </a:rPr>
                <a:t>ID</a:t>
              </a:r>
              <a:endParaRPr lang="th-TH" sz="4400" b="1" u="sng"/>
            </a:p>
          </p:txBody>
        </p:sp>
        <p:sp>
          <p:nvSpPr>
            <p:cNvPr id="53304" name="Oval 56"/>
            <p:cNvSpPr>
              <a:spLocks noChangeArrowheads="1"/>
            </p:cNvSpPr>
            <p:nvPr/>
          </p:nvSpPr>
          <p:spPr bwMode="auto">
            <a:xfrm>
              <a:off x="2457" y="2210"/>
              <a:ext cx="345" cy="17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/>
              <a:r>
                <a:rPr lang="en-US" sz="1800" b="1" u="sng">
                  <a:latin typeface="Angsana New" pitchFamily="18" charset="-34"/>
                </a:rPr>
                <a:t>ID</a:t>
              </a:r>
              <a:endParaRPr lang="th-TH" sz="4400" b="1" u="sng"/>
            </a:p>
          </p:txBody>
        </p:sp>
        <p:sp>
          <p:nvSpPr>
            <p:cNvPr id="53305" name="Oval 57"/>
            <p:cNvSpPr>
              <a:spLocks noChangeArrowheads="1"/>
            </p:cNvSpPr>
            <p:nvPr/>
          </p:nvSpPr>
          <p:spPr bwMode="auto">
            <a:xfrm>
              <a:off x="2802" y="1998"/>
              <a:ext cx="346" cy="1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/>
              <a:r>
                <a:rPr lang="en-US" sz="1800" b="1">
                  <a:latin typeface="Angsana New" pitchFamily="18" charset="-34"/>
                </a:rPr>
                <a:t>Name</a:t>
              </a:r>
              <a:endParaRPr lang="th-TH" sz="4400" b="1"/>
            </a:p>
          </p:txBody>
        </p:sp>
        <p:sp>
          <p:nvSpPr>
            <p:cNvPr id="53306" name="Oval 58"/>
            <p:cNvSpPr>
              <a:spLocks noChangeArrowheads="1"/>
            </p:cNvSpPr>
            <p:nvPr/>
          </p:nvSpPr>
          <p:spPr bwMode="auto">
            <a:xfrm>
              <a:off x="3206" y="1998"/>
              <a:ext cx="345" cy="1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/>
              <a:r>
                <a:rPr lang="en-US" sz="1800" b="1">
                  <a:latin typeface="Angsana New" pitchFamily="18" charset="-34"/>
                </a:rPr>
                <a:t>Address</a:t>
              </a:r>
              <a:endParaRPr lang="th-TH" sz="4400" b="1"/>
            </a:p>
          </p:txBody>
        </p:sp>
        <p:sp>
          <p:nvSpPr>
            <p:cNvPr id="53307" name="Oval 59"/>
            <p:cNvSpPr>
              <a:spLocks noChangeArrowheads="1"/>
            </p:cNvSpPr>
            <p:nvPr/>
          </p:nvSpPr>
          <p:spPr bwMode="auto">
            <a:xfrm>
              <a:off x="3551" y="2229"/>
              <a:ext cx="346" cy="1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/>
              <a:r>
                <a:rPr lang="en-US" sz="1800" b="1">
                  <a:latin typeface="Angsana New" pitchFamily="18" charset="-34"/>
                </a:rPr>
                <a:t>Tel</a:t>
              </a:r>
              <a:endParaRPr lang="th-TH" sz="4400" b="1"/>
            </a:p>
          </p:txBody>
        </p:sp>
        <p:sp>
          <p:nvSpPr>
            <p:cNvPr id="53308" name="Line 60"/>
            <p:cNvSpPr>
              <a:spLocks noChangeShapeType="1"/>
            </p:cNvSpPr>
            <p:nvPr/>
          </p:nvSpPr>
          <p:spPr bwMode="auto">
            <a:xfrm flipH="1" flipV="1">
              <a:off x="1305" y="2287"/>
              <a:ext cx="57" cy="2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53309" name="Line 61"/>
            <p:cNvSpPr>
              <a:spLocks noChangeShapeType="1"/>
            </p:cNvSpPr>
            <p:nvPr/>
          </p:nvSpPr>
          <p:spPr bwMode="auto">
            <a:xfrm flipV="1">
              <a:off x="1593" y="2229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53310" name="Line 62"/>
            <p:cNvSpPr>
              <a:spLocks noChangeShapeType="1"/>
            </p:cNvSpPr>
            <p:nvPr/>
          </p:nvSpPr>
          <p:spPr bwMode="auto">
            <a:xfrm flipV="1">
              <a:off x="1823" y="2344"/>
              <a:ext cx="115" cy="1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53311" name="Line 63"/>
            <p:cNvSpPr>
              <a:spLocks noChangeShapeType="1"/>
            </p:cNvSpPr>
            <p:nvPr/>
          </p:nvSpPr>
          <p:spPr bwMode="auto">
            <a:xfrm flipV="1">
              <a:off x="2975" y="2172"/>
              <a:ext cx="0" cy="3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53312" name="Line 64"/>
            <p:cNvSpPr>
              <a:spLocks noChangeShapeType="1"/>
            </p:cNvSpPr>
            <p:nvPr/>
          </p:nvSpPr>
          <p:spPr bwMode="auto">
            <a:xfrm flipV="1">
              <a:off x="3206" y="2172"/>
              <a:ext cx="115" cy="3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</p:grpSp>
      <p:pic>
        <p:nvPicPr>
          <p:cNvPr id="30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1" name="Straight Connector 30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250825" y="715963"/>
            <a:ext cx="7402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E-R Diagram (Entity Relationship Diagram)</a:t>
            </a:r>
            <a:endParaRPr lang="th-TH" b="1">
              <a:solidFill>
                <a:srgbClr val="0000FF"/>
              </a:solidFill>
            </a:endParaRP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323850" y="1196975"/>
            <a:ext cx="2024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1:1</a:t>
            </a:r>
            <a:endParaRPr lang="th-TH" b="1"/>
          </a:p>
        </p:txBody>
      </p:sp>
      <p:sp>
        <p:nvSpPr>
          <p:cNvPr id="55733" name="Line 437"/>
          <p:cNvSpPr>
            <a:spLocks noChangeShapeType="1"/>
          </p:cNvSpPr>
          <p:nvPr/>
        </p:nvSpPr>
        <p:spPr bwMode="auto">
          <a:xfrm>
            <a:off x="4052888" y="2816225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55732" name="Line 436"/>
          <p:cNvSpPr>
            <a:spLocks noChangeShapeType="1"/>
          </p:cNvSpPr>
          <p:nvPr/>
        </p:nvSpPr>
        <p:spPr bwMode="auto">
          <a:xfrm flipH="1">
            <a:off x="3779838" y="2816225"/>
            <a:ext cx="2730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55731" name="Line 435"/>
          <p:cNvSpPr>
            <a:spLocks noChangeShapeType="1"/>
          </p:cNvSpPr>
          <p:nvPr/>
        </p:nvSpPr>
        <p:spPr bwMode="auto">
          <a:xfrm flipH="1">
            <a:off x="3779838" y="3141663"/>
            <a:ext cx="2730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55730" name="Line 434"/>
          <p:cNvSpPr>
            <a:spLocks noChangeShapeType="1"/>
          </p:cNvSpPr>
          <p:nvPr/>
        </p:nvSpPr>
        <p:spPr bwMode="auto">
          <a:xfrm flipH="1">
            <a:off x="3779838" y="3467100"/>
            <a:ext cx="2730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55729" name="Line 433"/>
          <p:cNvSpPr>
            <a:spLocks noChangeShapeType="1"/>
          </p:cNvSpPr>
          <p:nvPr/>
        </p:nvSpPr>
        <p:spPr bwMode="auto">
          <a:xfrm flipH="1">
            <a:off x="3779838" y="3790950"/>
            <a:ext cx="2730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55728" name="Line 432"/>
          <p:cNvSpPr>
            <a:spLocks noChangeShapeType="1"/>
          </p:cNvSpPr>
          <p:nvPr/>
        </p:nvSpPr>
        <p:spPr bwMode="auto">
          <a:xfrm flipH="1">
            <a:off x="3779838" y="4114800"/>
            <a:ext cx="2730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55738" name="Rectangle 442"/>
          <p:cNvSpPr>
            <a:spLocks noChangeArrowheads="1"/>
          </p:cNvSpPr>
          <p:nvPr/>
        </p:nvSpPr>
        <p:spPr bwMode="auto">
          <a:xfrm>
            <a:off x="0" y="204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th-TH"/>
          </a:p>
        </p:txBody>
      </p:sp>
      <p:sp>
        <p:nvSpPr>
          <p:cNvPr id="55743" name="Rectangle 447"/>
          <p:cNvSpPr>
            <a:spLocks noChangeArrowheads="1"/>
          </p:cNvSpPr>
          <p:nvPr/>
        </p:nvSpPr>
        <p:spPr bwMode="auto">
          <a:xfrm>
            <a:off x="0" y="204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th-TH"/>
          </a:p>
        </p:txBody>
      </p:sp>
      <p:sp>
        <p:nvSpPr>
          <p:cNvPr id="55748" name="Rectangle 452"/>
          <p:cNvSpPr>
            <a:spLocks noChangeArrowheads="1"/>
          </p:cNvSpPr>
          <p:nvPr/>
        </p:nvSpPr>
        <p:spPr bwMode="auto">
          <a:xfrm>
            <a:off x="0" y="204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th-TH"/>
          </a:p>
        </p:txBody>
      </p:sp>
      <p:sp>
        <p:nvSpPr>
          <p:cNvPr id="55753" name="Rectangle 457"/>
          <p:cNvSpPr>
            <a:spLocks noChangeArrowheads="1"/>
          </p:cNvSpPr>
          <p:nvPr/>
        </p:nvSpPr>
        <p:spPr bwMode="auto">
          <a:xfrm>
            <a:off x="0" y="204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th-TH"/>
          </a:p>
        </p:txBody>
      </p:sp>
      <p:sp>
        <p:nvSpPr>
          <p:cNvPr id="55758" name="Rectangle 462"/>
          <p:cNvSpPr>
            <a:spLocks noChangeArrowheads="1"/>
          </p:cNvSpPr>
          <p:nvPr/>
        </p:nvSpPr>
        <p:spPr bwMode="auto">
          <a:xfrm>
            <a:off x="0" y="204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th-TH"/>
          </a:p>
        </p:txBody>
      </p:sp>
      <p:sp>
        <p:nvSpPr>
          <p:cNvPr id="55763" name="Rectangle 467"/>
          <p:cNvSpPr>
            <a:spLocks noChangeArrowheads="1"/>
          </p:cNvSpPr>
          <p:nvPr/>
        </p:nvSpPr>
        <p:spPr bwMode="auto">
          <a:xfrm>
            <a:off x="0" y="204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th-TH"/>
          </a:p>
        </p:txBody>
      </p:sp>
      <p:graphicFrame>
        <p:nvGraphicFramePr>
          <p:cNvPr id="55926" name="Group 630"/>
          <p:cNvGraphicFramePr>
            <a:graphicFrameLocks noGrp="1"/>
          </p:cNvGraphicFramePr>
          <p:nvPr/>
        </p:nvGraphicFramePr>
        <p:xfrm>
          <a:off x="179388" y="1844675"/>
          <a:ext cx="3529012" cy="2956560"/>
        </p:xfrm>
        <a:graphic>
          <a:graphicData uri="http://schemas.openxmlformats.org/drawingml/2006/table">
            <a:tbl>
              <a:tblPr/>
              <a:tblGrid>
                <a:gridCol w="990600"/>
                <a:gridCol w="809625"/>
                <a:gridCol w="738187"/>
                <a:gridCol w="990600"/>
              </a:tblGrid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Code_St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Name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Code_Mj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ID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001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A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01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4123122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002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B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01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4610253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003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C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02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4564213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004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D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03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2221354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005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D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02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2548798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5927" name="Line 631"/>
          <p:cNvSpPr>
            <a:spLocks noChangeShapeType="1"/>
          </p:cNvSpPr>
          <p:nvPr/>
        </p:nvSpPr>
        <p:spPr bwMode="auto">
          <a:xfrm flipV="1">
            <a:off x="684213" y="4797425"/>
            <a:ext cx="0" cy="182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55928" name="Line 632"/>
          <p:cNvSpPr>
            <a:spLocks noChangeShapeType="1"/>
          </p:cNvSpPr>
          <p:nvPr/>
        </p:nvSpPr>
        <p:spPr bwMode="auto">
          <a:xfrm>
            <a:off x="4859338" y="5661025"/>
            <a:ext cx="274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55929" name="Line 633"/>
          <p:cNvSpPr>
            <a:spLocks noChangeShapeType="1"/>
          </p:cNvSpPr>
          <p:nvPr/>
        </p:nvSpPr>
        <p:spPr bwMode="auto">
          <a:xfrm>
            <a:off x="4859338" y="5233988"/>
            <a:ext cx="274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55930" name="Line 634"/>
          <p:cNvSpPr>
            <a:spLocks noChangeShapeType="1"/>
          </p:cNvSpPr>
          <p:nvPr/>
        </p:nvSpPr>
        <p:spPr bwMode="auto">
          <a:xfrm>
            <a:off x="4859338" y="4683125"/>
            <a:ext cx="274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55931" name="Line 635"/>
          <p:cNvSpPr>
            <a:spLocks noChangeShapeType="1"/>
          </p:cNvSpPr>
          <p:nvPr/>
        </p:nvSpPr>
        <p:spPr bwMode="auto">
          <a:xfrm>
            <a:off x="4859338" y="4359275"/>
            <a:ext cx="274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55932" name="Line 636"/>
          <p:cNvSpPr>
            <a:spLocks noChangeShapeType="1"/>
          </p:cNvSpPr>
          <p:nvPr/>
        </p:nvSpPr>
        <p:spPr bwMode="auto">
          <a:xfrm>
            <a:off x="4859338" y="3933825"/>
            <a:ext cx="274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55937" name="Rectangle 641"/>
          <p:cNvSpPr>
            <a:spLocks noChangeArrowheads="1"/>
          </p:cNvSpPr>
          <p:nvPr/>
        </p:nvSpPr>
        <p:spPr bwMode="auto">
          <a:xfrm>
            <a:off x="2997200" y="1833563"/>
            <a:ext cx="8096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th-TH"/>
          </a:p>
        </p:txBody>
      </p:sp>
      <p:sp>
        <p:nvSpPr>
          <p:cNvPr id="55942" name="Rectangle 646"/>
          <p:cNvSpPr>
            <a:spLocks noChangeArrowheads="1"/>
          </p:cNvSpPr>
          <p:nvPr/>
        </p:nvSpPr>
        <p:spPr bwMode="auto">
          <a:xfrm>
            <a:off x="2997200" y="1833563"/>
            <a:ext cx="8096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th-TH"/>
          </a:p>
        </p:txBody>
      </p:sp>
      <p:sp>
        <p:nvSpPr>
          <p:cNvPr id="55947" name="Rectangle 651"/>
          <p:cNvSpPr>
            <a:spLocks noChangeArrowheads="1"/>
          </p:cNvSpPr>
          <p:nvPr/>
        </p:nvSpPr>
        <p:spPr bwMode="auto">
          <a:xfrm>
            <a:off x="2997200" y="1833563"/>
            <a:ext cx="8096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th-TH"/>
          </a:p>
        </p:txBody>
      </p:sp>
      <p:sp>
        <p:nvSpPr>
          <p:cNvPr id="55952" name="Rectangle 656"/>
          <p:cNvSpPr>
            <a:spLocks noChangeArrowheads="1"/>
          </p:cNvSpPr>
          <p:nvPr/>
        </p:nvSpPr>
        <p:spPr bwMode="auto">
          <a:xfrm>
            <a:off x="2997200" y="1833563"/>
            <a:ext cx="8096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th-TH"/>
          </a:p>
        </p:txBody>
      </p:sp>
      <p:sp>
        <p:nvSpPr>
          <p:cNvPr id="55957" name="Rectangle 661"/>
          <p:cNvSpPr>
            <a:spLocks noChangeArrowheads="1"/>
          </p:cNvSpPr>
          <p:nvPr/>
        </p:nvSpPr>
        <p:spPr bwMode="auto">
          <a:xfrm>
            <a:off x="2997200" y="1833563"/>
            <a:ext cx="8096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th-TH"/>
          </a:p>
        </p:txBody>
      </p:sp>
      <p:sp>
        <p:nvSpPr>
          <p:cNvPr id="55962" name="Rectangle 666"/>
          <p:cNvSpPr>
            <a:spLocks noChangeArrowheads="1"/>
          </p:cNvSpPr>
          <p:nvPr/>
        </p:nvSpPr>
        <p:spPr bwMode="auto">
          <a:xfrm>
            <a:off x="2997200" y="1833563"/>
            <a:ext cx="8096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th-TH"/>
          </a:p>
        </p:txBody>
      </p:sp>
      <p:graphicFrame>
        <p:nvGraphicFramePr>
          <p:cNvPr id="56123" name="Group 827"/>
          <p:cNvGraphicFramePr>
            <a:graphicFrameLocks noGrp="1"/>
          </p:cNvGraphicFramePr>
          <p:nvPr/>
        </p:nvGraphicFramePr>
        <p:xfrm>
          <a:off x="5292725" y="3141663"/>
          <a:ext cx="3851275" cy="2971800"/>
        </p:xfrm>
        <a:graphic>
          <a:graphicData uri="http://schemas.openxmlformats.org/drawingml/2006/table">
            <a:tbl>
              <a:tblPr/>
              <a:tblGrid>
                <a:gridCol w="990600"/>
                <a:gridCol w="660400"/>
                <a:gridCol w="1209675"/>
                <a:gridCol w="990600"/>
              </a:tblGrid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ID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Name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Address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Tel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4123122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A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Udornthani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042-225462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4610253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B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Nongkai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09-7122221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4564213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C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Udornthani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06-2531456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2221354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D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Sakolnakorn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07-2531225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2548798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D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Nongkai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01-2645879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124" name="Text Box 828"/>
          <p:cNvSpPr txBox="1">
            <a:spLocks noChangeArrowheads="1"/>
          </p:cNvSpPr>
          <p:nvPr/>
        </p:nvSpPr>
        <p:spPr bwMode="auto">
          <a:xfrm>
            <a:off x="395288" y="5013325"/>
            <a:ext cx="657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PK</a:t>
            </a:r>
            <a:endParaRPr lang="th-TH"/>
          </a:p>
        </p:txBody>
      </p:sp>
      <p:sp>
        <p:nvSpPr>
          <p:cNvPr id="56125" name="Line 829"/>
          <p:cNvSpPr>
            <a:spLocks noChangeShapeType="1"/>
          </p:cNvSpPr>
          <p:nvPr/>
        </p:nvSpPr>
        <p:spPr bwMode="auto">
          <a:xfrm flipV="1">
            <a:off x="5868988" y="6122988"/>
            <a:ext cx="0" cy="1825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56126" name="Text Box 830"/>
          <p:cNvSpPr txBox="1">
            <a:spLocks noChangeArrowheads="1"/>
          </p:cNvSpPr>
          <p:nvPr/>
        </p:nvSpPr>
        <p:spPr bwMode="auto">
          <a:xfrm>
            <a:off x="5580063" y="6338888"/>
            <a:ext cx="6572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PK</a:t>
            </a:r>
            <a:endParaRPr lang="th-TH"/>
          </a:p>
        </p:txBody>
      </p:sp>
      <p:sp>
        <p:nvSpPr>
          <p:cNvPr id="56127" name="Line 831"/>
          <p:cNvSpPr>
            <a:spLocks noChangeShapeType="1"/>
          </p:cNvSpPr>
          <p:nvPr/>
        </p:nvSpPr>
        <p:spPr bwMode="auto">
          <a:xfrm>
            <a:off x="4859338" y="393382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56128" name="Line 832"/>
          <p:cNvSpPr>
            <a:spLocks noChangeShapeType="1"/>
          </p:cNvSpPr>
          <p:nvPr/>
        </p:nvSpPr>
        <p:spPr bwMode="auto">
          <a:xfrm>
            <a:off x="4067175" y="46529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pic>
        <p:nvPicPr>
          <p:cNvPr id="119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0" name="Straight Connector 11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5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6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6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6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6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5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5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5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5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6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33" grpId="0" animBg="1"/>
      <p:bldP spid="55732" grpId="0" animBg="1"/>
      <p:bldP spid="55731" grpId="0" animBg="1"/>
      <p:bldP spid="55730" grpId="0" animBg="1"/>
      <p:bldP spid="55729" grpId="0" animBg="1"/>
      <p:bldP spid="55728" grpId="0" animBg="1"/>
      <p:bldP spid="55927" grpId="0" animBg="1"/>
      <p:bldP spid="55928" grpId="0" animBg="1"/>
      <p:bldP spid="55929" grpId="0" animBg="1"/>
      <p:bldP spid="55930" grpId="0" animBg="1"/>
      <p:bldP spid="55931" grpId="0" animBg="1"/>
      <p:bldP spid="55932" grpId="0" animBg="1"/>
      <p:bldP spid="56124" grpId="0"/>
      <p:bldP spid="56125" grpId="0" animBg="1"/>
      <p:bldP spid="56126" grpId="0"/>
      <p:bldP spid="56127" grpId="0" animBg="1"/>
      <p:bldP spid="5612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250825" y="715963"/>
            <a:ext cx="7402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E-R Diagram (Entity Relationship Diagram)</a:t>
            </a:r>
            <a:endParaRPr lang="th-TH" b="1">
              <a:solidFill>
                <a:srgbClr val="0000FF"/>
              </a:solidFill>
            </a:endParaRP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323850" y="1196975"/>
            <a:ext cx="2024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1:M</a:t>
            </a:r>
            <a:endParaRPr lang="th-TH" b="1"/>
          </a:p>
        </p:txBody>
      </p:sp>
      <p:grpSp>
        <p:nvGrpSpPr>
          <p:cNvPr id="57398" name="Group 54"/>
          <p:cNvGrpSpPr>
            <a:grpSpLocks/>
          </p:cNvGrpSpPr>
          <p:nvPr/>
        </p:nvGrpSpPr>
        <p:grpSpPr bwMode="auto">
          <a:xfrm>
            <a:off x="323850" y="1989138"/>
            <a:ext cx="8640763" cy="4105275"/>
            <a:chOff x="204" y="1253"/>
            <a:chExt cx="5443" cy="2586"/>
          </a:xfrm>
        </p:grpSpPr>
        <p:sp>
          <p:nvSpPr>
            <p:cNvPr id="57374" name="Text Box 30"/>
            <p:cNvSpPr txBox="1">
              <a:spLocks noChangeArrowheads="1"/>
            </p:cNvSpPr>
            <p:nvPr/>
          </p:nvSpPr>
          <p:spPr bwMode="auto">
            <a:xfrm>
              <a:off x="3787" y="2976"/>
              <a:ext cx="282" cy="59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b="1">
                  <a:latin typeface="Angsana New" pitchFamily="18" charset="-34"/>
                </a:rPr>
                <a:t>M</a:t>
              </a:r>
              <a:endParaRPr lang="th-TH" sz="5400" b="1"/>
            </a:p>
          </p:txBody>
        </p:sp>
        <p:sp>
          <p:nvSpPr>
            <p:cNvPr id="57375" name="Text Box 31"/>
            <p:cNvSpPr txBox="1">
              <a:spLocks noChangeArrowheads="1"/>
            </p:cNvSpPr>
            <p:nvPr/>
          </p:nvSpPr>
          <p:spPr bwMode="auto">
            <a:xfrm>
              <a:off x="1892" y="2644"/>
              <a:ext cx="282" cy="59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b="1">
                  <a:latin typeface="Angsana New" pitchFamily="18" charset="-34"/>
                </a:rPr>
                <a:t>1</a:t>
              </a:r>
              <a:endParaRPr lang="th-TH" sz="5400" b="1"/>
            </a:p>
          </p:txBody>
        </p:sp>
        <p:sp>
          <p:nvSpPr>
            <p:cNvPr id="57376" name="Line 32"/>
            <p:cNvSpPr>
              <a:spLocks noChangeShapeType="1"/>
            </p:cNvSpPr>
            <p:nvPr/>
          </p:nvSpPr>
          <p:spPr bwMode="auto">
            <a:xfrm flipH="1">
              <a:off x="1612" y="3242"/>
              <a:ext cx="7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57377" name="Line 33"/>
            <p:cNvSpPr>
              <a:spLocks noChangeShapeType="1"/>
            </p:cNvSpPr>
            <p:nvPr/>
          </p:nvSpPr>
          <p:spPr bwMode="auto">
            <a:xfrm flipV="1">
              <a:off x="1517" y="2247"/>
              <a:ext cx="375" cy="5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57378" name="Line 34"/>
            <p:cNvSpPr>
              <a:spLocks noChangeShapeType="1"/>
            </p:cNvSpPr>
            <p:nvPr/>
          </p:nvSpPr>
          <p:spPr bwMode="auto">
            <a:xfrm flipH="1" flipV="1">
              <a:off x="673" y="2644"/>
              <a:ext cx="281" cy="4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57379" name="Rectangle 35"/>
            <p:cNvSpPr>
              <a:spLocks noChangeArrowheads="1"/>
            </p:cNvSpPr>
            <p:nvPr/>
          </p:nvSpPr>
          <p:spPr bwMode="auto">
            <a:xfrm>
              <a:off x="954" y="2845"/>
              <a:ext cx="658" cy="7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en-US" b="1">
                  <a:latin typeface="Angsana New" pitchFamily="18" charset="-34"/>
                </a:rPr>
                <a:t>Book</a:t>
              </a:r>
              <a:endParaRPr lang="th-TH" sz="5400" b="1"/>
            </a:p>
          </p:txBody>
        </p:sp>
        <p:sp>
          <p:nvSpPr>
            <p:cNvPr id="57380" name="Oval 36"/>
            <p:cNvSpPr>
              <a:spLocks noChangeArrowheads="1"/>
            </p:cNvSpPr>
            <p:nvPr/>
          </p:nvSpPr>
          <p:spPr bwMode="auto">
            <a:xfrm>
              <a:off x="204" y="2247"/>
              <a:ext cx="562" cy="59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/>
              <a:r>
                <a:rPr lang="en-US" sz="3200" b="1" u="sng">
                  <a:latin typeface="Cordia New" pitchFamily="34" charset="-34"/>
                  <a:cs typeface="Cordia New" pitchFamily="34" charset="-34"/>
                </a:rPr>
                <a:t>ISBN</a:t>
              </a:r>
              <a:endParaRPr lang="th-TH" sz="5400" b="1"/>
            </a:p>
          </p:txBody>
        </p:sp>
        <p:sp>
          <p:nvSpPr>
            <p:cNvPr id="57381" name="Oval 37"/>
            <p:cNvSpPr>
              <a:spLocks noChangeArrowheads="1"/>
            </p:cNvSpPr>
            <p:nvPr/>
          </p:nvSpPr>
          <p:spPr bwMode="auto">
            <a:xfrm>
              <a:off x="579" y="1453"/>
              <a:ext cx="564" cy="59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/>
              <a:r>
                <a:rPr lang="en-US" sz="2400" b="1">
                  <a:latin typeface="Angsana New" pitchFamily="18" charset="-34"/>
                </a:rPr>
                <a:t>Name_Th</a:t>
              </a:r>
              <a:endParaRPr lang="th-TH" sz="5400" b="1"/>
            </a:p>
          </p:txBody>
        </p:sp>
        <p:sp>
          <p:nvSpPr>
            <p:cNvPr id="57382" name="Oval 38"/>
            <p:cNvSpPr>
              <a:spLocks noChangeArrowheads="1"/>
            </p:cNvSpPr>
            <p:nvPr/>
          </p:nvSpPr>
          <p:spPr bwMode="auto">
            <a:xfrm>
              <a:off x="1143" y="1253"/>
              <a:ext cx="562" cy="59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/>
              <a:r>
                <a:rPr lang="en-US" sz="2400" b="1">
                  <a:latin typeface="Angsana New" pitchFamily="18" charset="-34"/>
                </a:rPr>
                <a:t>Name_En</a:t>
              </a:r>
              <a:endParaRPr lang="th-TH" sz="5400" b="1"/>
            </a:p>
          </p:txBody>
        </p:sp>
        <p:sp>
          <p:nvSpPr>
            <p:cNvPr id="57383" name="Oval 39"/>
            <p:cNvSpPr>
              <a:spLocks noChangeArrowheads="1"/>
            </p:cNvSpPr>
            <p:nvPr/>
          </p:nvSpPr>
          <p:spPr bwMode="auto">
            <a:xfrm>
              <a:off x="1799" y="1850"/>
              <a:ext cx="563" cy="59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/>
              <a:r>
                <a:rPr lang="en-US" b="1">
                  <a:latin typeface="Angsana New" pitchFamily="18" charset="-34"/>
                </a:rPr>
                <a:t>….</a:t>
              </a:r>
              <a:endParaRPr lang="th-TH" sz="5400" b="1"/>
            </a:p>
          </p:txBody>
        </p:sp>
        <p:sp>
          <p:nvSpPr>
            <p:cNvPr id="57384" name="Line 40"/>
            <p:cNvSpPr>
              <a:spLocks noChangeShapeType="1"/>
            </p:cNvSpPr>
            <p:nvPr/>
          </p:nvSpPr>
          <p:spPr bwMode="auto">
            <a:xfrm flipH="1" flipV="1">
              <a:off x="954" y="2051"/>
              <a:ext cx="94" cy="7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57385" name="Line 41"/>
            <p:cNvSpPr>
              <a:spLocks noChangeShapeType="1"/>
            </p:cNvSpPr>
            <p:nvPr/>
          </p:nvSpPr>
          <p:spPr bwMode="auto">
            <a:xfrm flipV="1">
              <a:off x="1330" y="1850"/>
              <a:ext cx="0" cy="9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57386" name="Line 42"/>
            <p:cNvSpPr>
              <a:spLocks noChangeShapeType="1"/>
            </p:cNvSpPr>
            <p:nvPr/>
          </p:nvSpPr>
          <p:spPr bwMode="auto">
            <a:xfrm flipV="1">
              <a:off x="4803" y="2247"/>
              <a:ext cx="375" cy="5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57387" name="Line 43"/>
            <p:cNvSpPr>
              <a:spLocks noChangeShapeType="1"/>
            </p:cNvSpPr>
            <p:nvPr/>
          </p:nvSpPr>
          <p:spPr bwMode="auto">
            <a:xfrm flipH="1" flipV="1">
              <a:off x="3959" y="2644"/>
              <a:ext cx="280" cy="4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57388" name="Rectangle 44"/>
            <p:cNvSpPr>
              <a:spLocks noChangeArrowheads="1"/>
            </p:cNvSpPr>
            <p:nvPr/>
          </p:nvSpPr>
          <p:spPr bwMode="auto">
            <a:xfrm>
              <a:off x="4239" y="2845"/>
              <a:ext cx="658" cy="7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en-US" b="1">
                  <a:latin typeface="Angsana New" pitchFamily="18" charset="-34"/>
                </a:rPr>
                <a:t>Buy</a:t>
              </a:r>
              <a:endParaRPr lang="th-TH" sz="5400" b="1"/>
            </a:p>
          </p:txBody>
        </p:sp>
        <p:sp>
          <p:nvSpPr>
            <p:cNvPr id="57389" name="Oval 45"/>
            <p:cNvSpPr>
              <a:spLocks noChangeArrowheads="1"/>
            </p:cNvSpPr>
            <p:nvPr/>
          </p:nvSpPr>
          <p:spPr bwMode="auto">
            <a:xfrm>
              <a:off x="3489" y="2247"/>
              <a:ext cx="563" cy="59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/>
              <a:r>
                <a:rPr lang="en-US" sz="3200" b="1">
                  <a:latin typeface="Cordia New" pitchFamily="34" charset="-34"/>
                  <a:cs typeface="Cordia New" pitchFamily="34" charset="-34"/>
                </a:rPr>
                <a:t>ISBN</a:t>
              </a:r>
              <a:endParaRPr lang="th-TH" sz="5400" b="1"/>
            </a:p>
          </p:txBody>
        </p:sp>
        <p:sp>
          <p:nvSpPr>
            <p:cNvPr id="57390" name="Oval 46"/>
            <p:cNvSpPr>
              <a:spLocks noChangeArrowheads="1"/>
            </p:cNvSpPr>
            <p:nvPr/>
          </p:nvSpPr>
          <p:spPr bwMode="auto">
            <a:xfrm>
              <a:off x="3770" y="1453"/>
              <a:ext cx="658" cy="59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/>
              <a:r>
                <a:rPr lang="en-US" sz="2400" b="1">
                  <a:latin typeface="Angsana New" pitchFamily="18" charset="-34"/>
                </a:rPr>
                <a:t>Quant_Buy</a:t>
              </a:r>
              <a:endParaRPr lang="th-TH" sz="5400" b="1"/>
            </a:p>
          </p:txBody>
        </p:sp>
        <p:sp>
          <p:nvSpPr>
            <p:cNvPr id="57391" name="Oval 47"/>
            <p:cNvSpPr>
              <a:spLocks noChangeArrowheads="1"/>
            </p:cNvSpPr>
            <p:nvPr/>
          </p:nvSpPr>
          <p:spPr bwMode="auto">
            <a:xfrm>
              <a:off x="4428" y="1253"/>
              <a:ext cx="562" cy="59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/>
              <a:r>
                <a:rPr lang="en-US" sz="2400" b="1">
                  <a:latin typeface="Angsana New" pitchFamily="18" charset="-34"/>
                </a:rPr>
                <a:t>Date_Buy</a:t>
              </a:r>
              <a:endParaRPr lang="th-TH" sz="5400" b="1"/>
            </a:p>
          </p:txBody>
        </p:sp>
        <p:sp>
          <p:nvSpPr>
            <p:cNvPr id="57392" name="Oval 48"/>
            <p:cNvSpPr>
              <a:spLocks noChangeArrowheads="1"/>
            </p:cNvSpPr>
            <p:nvPr/>
          </p:nvSpPr>
          <p:spPr bwMode="auto">
            <a:xfrm>
              <a:off x="5085" y="1850"/>
              <a:ext cx="562" cy="59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/>
              <a:r>
                <a:rPr lang="en-US" b="1">
                  <a:latin typeface="Angsana New" pitchFamily="18" charset="-34"/>
                </a:rPr>
                <a:t>….</a:t>
              </a:r>
              <a:endParaRPr lang="th-TH" sz="5400" b="1"/>
            </a:p>
          </p:txBody>
        </p:sp>
        <p:sp>
          <p:nvSpPr>
            <p:cNvPr id="57393" name="Line 49"/>
            <p:cNvSpPr>
              <a:spLocks noChangeShapeType="1"/>
            </p:cNvSpPr>
            <p:nvPr/>
          </p:nvSpPr>
          <p:spPr bwMode="auto">
            <a:xfrm flipH="1" flipV="1">
              <a:off x="4239" y="2051"/>
              <a:ext cx="95" cy="7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57394" name="Line 50"/>
            <p:cNvSpPr>
              <a:spLocks noChangeShapeType="1"/>
            </p:cNvSpPr>
            <p:nvPr/>
          </p:nvSpPr>
          <p:spPr bwMode="auto">
            <a:xfrm flipV="1">
              <a:off x="4615" y="1850"/>
              <a:ext cx="0" cy="9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57395" name="AutoShape 51"/>
            <p:cNvSpPr>
              <a:spLocks noChangeArrowheads="1"/>
            </p:cNvSpPr>
            <p:nvPr/>
          </p:nvSpPr>
          <p:spPr bwMode="auto">
            <a:xfrm>
              <a:off x="2269" y="2644"/>
              <a:ext cx="1126" cy="1195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th-TH" sz="4800" b="1">
                  <a:latin typeface="Angsana New" pitchFamily="18" charset="-34"/>
                </a:rPr>
                <a:t>ซื้อ</a:t>
              </a:r>
              <a:endParaRPr lang="th-TH" sz="8000" b="1"/>
            </a:p>
          </p:txBody>
        </p:sp>
        <p:sp>
          <p:nvSpPr>
            <p:cNvPr id="57396" name="Line 52"/>
            <p:cNvSpPr>
              <a:spLocks noChangeShapeType="1"/>
            </p:cNvSpPr>
            <p:nvPr/>
          </p:nvSpPr>
          <p:spPr bwMode="auto">
            <a:xfrm>
              <a:off x="3395" y="3242"/>
              <a:ext cx="8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</p:grpSp>
      <p:pic>
        <p:nvPicPr>
          <p:cNvPr id="30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1" name="Straight Connector 30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7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250825" y="715963"/>
            <a:ext cx="7402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E-R Diagram (Entity Relationship Diagram)</a:t>
            </a:r>
            <a:endParaRPr lang="th-TH" b="1">
              <a:solidFill>
                <a:srgbClr val="0000FF"/>
              </a:solidFill>
            </a:endParaRP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23850" y="1196975"/>
            <a:ext cx="2024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1:M</a:t>
            </a:r>
            <a:endParaRPr lang="th-TH" b="1"/>
          </a:p>
        </p:txBody>
      </p:sp>
      <p:sp>
        <p:nvSpPr>
          <p:cNvPr id="59433" name="Rectangle 41"/>
          <p:cNvSpPr>
            <a:spLocks noChangeArrowheads="1"/>
          </p:cNvSpPr>
          <p:nvPr/>
        </p:nvSpPr>
        <p:spPr bwMode="auto">
          <a:xfrm>
            <a:off x="2486025" y="2038350"/>
            <a:ext cx="5397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th-TH"/>
          </a:p>
        </p:txBody>
      </p:sp>
      <p:sp>
        <p:nvSpPr>
          <p:cNvPr id="59437" name="Rectangle 45"/>
          <p:cNvSpPr>
            <a:spLocks noChangeArrowheads="1"/>
          </p:cNvSpPr>
          <p:nvPr/>
        </p:nvSpPr>
        <p:spPr bwMode="auto">
          <a:xfrm>
            <a:off x="2486025" y="2038350"/>
            <a:ext cx="5397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th-TH"/>
          </a:p>
        </p:txBody>
      </p:sp>
      <p:sp>
        <p:nvSpPr>
          <p:cNvPr id="59441" name="Rectangle 49"/>
          <p:cNvSpPr>
            <a:spLocks noChangeArrowheads="1"/>
          </p:cNvSpPr>
          <p:nvPr/>
        </p:nvSpPr>
        <p:spPr bwMode="auto">
          <a:xfrm>
            <a:off x="2486025" y="2038350"/>
            <a:ext cx="5397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th-TH"/>
          </a:p>
        </p:txBody>
      </p:sp>
      <p:sp>
        <p:nvSpPr>
          <p:cNvPr id="59445" name="Rectangle 53"/>
          <p:cNvSpPr>
            <a:spLocks noChangeArrowheads="1"/>
          </p:cNvSpPr>
          <p:nvPr/>
        </p:nvSpPr>
        <p:spPr bwMode="auto">
          <a:xfrm>
            <a:off x="2486025" y="2038350"/>
            <a:ext cx="5397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th-TH"/>
          </a:p>
        </p:txBody>
      </p:sp>
      <p:graphicFrame>
        <p:nvGraphicFramePr>
          <p:cNvPr id="59540" name="Group 148"/>
          <p:cNvGraphicFramePr>
            <a:graphicFrameLocks noGrp="1"/>
          </p:cNvGraphicFramePr>
          <p:nvPr/>
        </p:nvGraphicFramePr>
        <p:xfrm>
          <a:off x="323850" y="2205038"/>
          <a:ext cx="3455988" cy="2727960"/>
        </p:xfrm>
        <a:graphic>
          <a:graphicData uri="http://schemas.openxmlformats.org/drawingml/2006/table">
            <a:tbl>
              <a:tblPr/>
              <a:tblGrid>
                <a:gridCol w="881063"/>
                <a:gridCol w="1466850"/>
                <a:gridCol w="110807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ISBN</a:t>
                      </a:r>
                      <a:endParaRPr kumimoji="0" lang="th-TH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Name_Th</a:t>
                      </a:r>
                      <a:endParaRPr kumimoji="0" lang="th-TH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….</a:t>
                      </a:r>
                      <a:endParaRPr kumimoji="0" lang="th-TH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001</a:t>
                      </a:r>
                      <a:endParaRPr kumimoji="0" lang="th-TH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วิชวลเบสิก 6.0</a:t>
                      </a:r>
                      <a:endParaRPr kumimoji="0" lang="th-TH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….</a:t>
                      </a:r>
                      <a:endParaRPr kumimoji="0" lang="th-TH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002</a:t>
                      </a:r>
                      <a:endParaRPr kumimoji="0" lang="th-TH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ฐานข้อมูล</a:t>
                      </a:r>
                      <a:endParaRPr kumimoji="0" lang="th-TH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….</a:t>
                      </a:r>
                      <a:endParaRPr kumimoji="0" lang="th-TH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003</a:t>
                      </a:r>
                      <a:endParaRPr kumimoji="0" lang="th-TH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ความสัมพันธ์ของฐานข้อมูล</a:t>
                      </a:r>
                      <a:endParaRPr kumimoji="0" lang="th-TH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….</a:t>
                      </a:r>
                      <a:endParaRPr kumimoji="0" lang="th-TH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ngsana New" pitchFamily="18" charset="-34"/>
                        </a:rPr>
                        <a:t>…</a:t>
                      </a:r>
                      <a:endParaRPr kumimoji="0" lang="th-TH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….</a:t>
                      </a:r>
                      <a:endParaRPr kumimoji="0" lang="th-TH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….</a:t>
                      </a:r>
                      <a:endParaRPr kumimoji="0" lang="th-TH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9725" name="Group 333"/>
          <p:cNvGraphicFramePr>
            <a:graphicFrameLocks noGrp="1"/>
          </p:cNvGraphicFramePr>
          <p:nvPr/>
        </p:nvGraphicFramePr>
        <p:xfrm>
          <a:off x="5364163" y="2060575"/>
          <a:ext cx="3600450" cy="4053840"/>
        </p:xfrm>
        <a:graphic>
          <a:graphicData uri="http://schemas.openxmlformats.org/drawingml/2006/table">
            <a:tbl>
              <a:tblPr/>
              <a:tblGrid>
                <a:gridCol w="900112"/>
                <a:gridCol w="901700"/>
                <a:gridCol w="1285875"/>
                <a:gridCol w="512763"/>
              </a:tblGrid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No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ISBN</a:t>
                      </a:r>
                      <a:endParaRPr kumimoji="0" lang="th-TH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Quant_Buy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1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001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15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2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001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20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3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002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10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4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002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8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ordia New" pitchFamily="34" charset="-34"/>
                        </a:rPr>
                        <a:t>…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726" name="Line 334"/>
          <p:cNvSpPr>
            <a:spLocks noChangeShapeType="1"/>
          </p:cNvSpPr>
          <p:nvPr/>
        </p:nvSpPr>
        <p:spPr bwMode="auto">
          <a:xfrm>
            <a:off x="971550" y="2924175"/>
            <a:ext cx="3960813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59727" name="Line 335"/>
          <p:cNvSpPr>
            <a:spLocks noChangeShapeType="1"/>
          </p:cNvSpPr>
          <p:nvPr/>
        </p:nvSpPr>
        <p:spPr bwMode="auto">
          <a:xfrm>
            <a:off x="1042988" y="3357563"/>
            <a:ext cx="3960812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59728" name="AutoShape 336"/>
          <p:cNvSpPr>
            <a:spLocks/>
          </p:cNvSpPr>
          <p:nvPr/>
        </p:nvSpPr>
        <p:spPr bwMode="auto">
          <a:xfrm>
            <a:off x="5148263" y="3068638"/>
            <a:ext cx="71437" cy="865187"/>
          </a:xfrm>
          <a:prstGeom prst="rightBrace">
            <a:avLst>
              <a:gd name="adj1" fmla="val 100927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9729" name="AutoShape 337"/>
          <p:cNvSpPr>
            <a:spLocks/>
          </p:cNvSpPr>
          <p:nvPr/>
        </p:nvSpPr>
        <p:spPr bwMode="auto">
          <a:xfrm>
            <a:off x="5148263" y="4149725"/>
            <a:ext cx="71437" cy="865188"/>
          </a:xfrm>
          <a:prstGeom prst="rightBrace">
            <a:avLst>
              <a:gd name="adj1" fmla="val 100927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pic>
        <p:nvPicPr>
          <p:cNvPr id="82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3" name="Straight Connector 82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9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726" grpId="0" animBg="1"/>
      <p:bldP spid="59727" grpId="0" animBg="1"/>
      <p:bldP spid="59728" grpId="0" animBg="1"/>
      <p:bldP spid="597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39750" y="1035070"/>
            <a:ext cx="3771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 dirty="0">
                <a:solidFill>
                  <a:srgbClr val="0000FF"/>
                </a:solidFill>
                <a:latin typeface="Times New Roman" pitchFamily="18" charset="0"/>
              </a:rPr>
              <a:t>การออกแบบ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Database</a:t>
            </a:r>
            <a:r>
              <a:rPr lang="th-TH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84163" y="2114570"/>
            <a:ext cx="8859837" cy="417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200"/>
              <a:t>เป็นศูนย์รวมข้อมูล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200"/>
              <a:t>DBMS: Database Management System เป็นระบบที่อนุญาตให้สร้าง ขยาย และ ปรับปรุงฐานข้อมูล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200"/>
              <a:t>Database Administrator ผู้ที่คอยดูแล DBMS</a:t>
            </a:r>
          </a:p>
        </p:txBody>
      </p:sp>
      <p:pic>
        <p:nvPicPr>
          <p:cNvPr id="9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250825" y="715963"/>
            <a:ext cx="7402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E-R Diagram (Entity Relationship Diagram)</a:t>
            </a:r>
            <a:endParaRPr lang="th-TH" b="1">
              <a:solidFill>
                <a:srgbClr val="0000FF"/>
              </a:solidFill>
            </a:endParaRPr>
          </a:p>
        </p:txBody>
      </p:sp>
      <p:pic>
        <p:nvPicPr>
          <p:cNvPr id="6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3498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1282353"/>
            <a:ext cx="7786742" cy="5504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250825" y="715963"/>
            <a:ext cx="2536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Normalization</a:t>
            </a:r>
            <a:endParaRPr lang="th-TH" b="1">
              <a:solidFill>
                <a:srgbClr val="0000FF"/>
              </a:solidFill>
            </a:endParaRP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495300" y="1885950"/>
            <a:ext cx="6453188" cy="417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200"/>
              <a:t>วิธีลดความซ้ำซ้อนของโครงสร้าง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200"/>
              <a:t>เพื่อสะดวก และ ง่ายต่อการบำรุงรักษา</a:t>
            </a: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250825" y="4005263"/>
            <a:ext cx="86741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th-TH" sz="3200" b="1">
                <a:solidFill>
                  <a:srgbClr val="CF0E30"/>
                </a:solidFill>
                <a:latin typeface="Times New Roman" pitchFamily="18" charset="0"/>
              </a:rPr>
              <a:t>ให้นักศึกษาไปอ่านในเอกสารประกอบการสอนเรื่อง </a:t>
            </a:r>
            <a:r>
              <a:rPr lang="en-US" sz="3200" b="1">
                <a:solidFill>
                  <a:srgbClr val="CF0E30"/>
                </a:solidFill>
                <a:latin typeface="Times New Roman" pitchFamily="18" charset="0"/>
              </a:rPr>
              <a:t>Database </a:t>
            </a:r>
            <a:r>
              <a:rPr lang="th-TH" sz="3200" b="1">
                <a:solidFill>
                  <a:srgbClr val="CF0E30"/>
                </a:solidFill>
                <a:latin typeface="Times New Roman" pitchFamily="18" charset="0"/>
              </a:rPr>
              <a:t>ซึ่งสามารถ</a:t>
            </a:r>
            <a:br>
              <a:rPr lang="th-TH" sz="3200" b="1">
                <a:solidFill>
                  <a:srgbClr val="CF0E30"/>
                </a:solidFill>
                <a:latin typeface="Times New Roman" pitchFamily="18" charset="0"/>
              </a:rPr>
            </a:br>
            <a:r>
              <a:rPr lang="en-US" sz="3200" b="1">
                <a:solidFill>
                  <a:srgbClr val="CF0E30"/>
                </a:solidFill>
                <a:latin typeface="Times New Roman" pitchFamily="18" charset="0"/>
              </a:rPr>
              <a:t>Download </a:t>
            </a:r>
            <a:r>
              <a:rPr lang="th-TH" sz="3200" b="1">
                <a:solidFill>
                  <a:srgbClr val="CF0E30"/>
                </a:solidFill>
                <a:latin typeface="Times New Roman" pitchFamily="18" charset="0"/>
              </a:rPr>
              <a:t>ได้ที่ </a:t>
            </a:r>
            <a:r>
              <a:rPr lang="en-US" sz="3200" b="1">
                <a:solidFill>
                  <a:srgbClr val="CF0E30"/>
                </a:solidFill>
                <a:latin typeface="Times New Roman" pitchFamily="18" charset="0"/>
              </a:rPr>
              <a:t>web </a:t>
            </a:r>
            <a:r>
              <a:rPr lang="th-TH" sz="3200" b="1">
                <a:solidFill>
                  <a:srgbClr val="CF0E30"/>
                </a:solidFill>
                <a:latin typeface="Times New Roman" pitchFamily="18" charset="0"/>
              </a:rPr>
              <a:t>อาจารย์นะครับ</a:t>
            </a:r>
          </a:p>
        </p:txBody>
      </p:sp>
      <p:pic>
        <p:nvPicPr>
          <p:cNvPr id="7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แบบฝึกหัดในชั้นเรียน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จงหาตัวอย่างพร้อมคำอธิพบายเรื่อง </a:t>
            </a:r>
            <a:r>
              <a:rPr lang="en-US" dirty="0" smtClean="0"/>
              <a:t>E-R Model</a:t>
            </a:r>
          </a:p>
          <a:p>
            <a:r>
              <a:rPr lang="th-TH" dirty="0" smtClean="0"/>
              <a:t>จงออกแบบตัวอย่าง </a:t>
            </a:r>
            <a:r>
              <a:rPr lang="en-US" dirty="0" smtClean="0"/>
              <a:t>E-R Model </a:t>
            </a:r>
            <a:r>
              <a:rPr lang="th-TH" dirty="0" smtClean="0"/>
              <a:t>ระบบร้านอาหาร</a:t>
            </a:r>
            <a:endParaRPr lang="th-TH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B0888-09EF-459E-B7E1-2710F1896FB6}" type="slidenum">
              <a:rPr lang="en-US" smtClean="0"/>
              <a:pPr>
                <a:defRPr/>
              </a:pPr>
              <a:t>33</a:t>
            </a:fld>
            <a:endParaRPr lang="th-TH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39750" y="1108094"/>
            <a:ext cx="3771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0000FF"/>
                </a:solidFill>
                <a:latin typeface="Times New Roman" pitchFamily="18" charset="0"/>
              </a:rPr>
              <a:t>การออกแบบ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Database</a:t>
            </a:r>
            <a:r>
              <a:rPr lang="th-TH" sz="36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 sz="36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84163" y="2043132"/>
            <a:ext cx="8859837" cy="417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600" b="1"/>
              <a:t>วัตถุประสงค์การใช้ฐานข้อมูล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sz="3200" b="1"/>
              <a:t>สามารถใช้ข้อมูลร่วมกัน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sz="3200" b="1"/>
              <a:t>รักษาความคงที่ และ ความถูกต้องของข้อมูล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sz="3200" b="1"/>
              <a:t>มีข้อมูลใช้เสอมทั้ง ปัจจุบัน และ อนาคต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sz="3200" b="1"/>
              <a:t>มีการพัฒนาของข้อมูลตามความต้องการใช้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sz="3200" b="1"/>
              <a:t>เปิดโอกาสให้ผู้ใช้ข้อมูลตามแนวทางของตนเองโดยไม่เกี่ยวกับ การเก็บข้อมูลทางกายภาพ</a:t>
            </a:r>
          </a:p>
        </p:txBody>
      </p:sp>
      <p:pic>
        <p:nvPicPr>
          <p:cNvPr id="9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39750" y="1135085"/>
            <a:ext cx="3771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0000FF"/>
                </a:solidFill>
                <a:latin typeface="Times New Roman" pitchFamily="18" charset="0"/>
              </a:rPr>
              <a:t>การออกแบบ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Database</a:t>
            </a:r>
            <a:r>
              <a:rPr lang="th-TH" sz="36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 sz="36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495300" y="2471760"/>
            <a:ext cx="8859838" cy="417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200"/>
              <a:t>การมองสิ่งต่างๆในโลกแห่งความเป็นจริง ให้มาเป็นข้อมูล ลงในแฟ้มข้อมูล</a:t>
            </a:r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68538" y="1789113"/>
            <a:ext cx="47323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400" b="1"/>
              <a:t>ฐานข้อมูล (</a:t>
            </a:r>
            <a:r>
              <a:rPr lang="en-US" sz="4400" b="1"/>
              <a:t>Database)</a:t>
            </a:r>
            <a:endParaRPr lang="th-TH" sz="4400" b="1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755650" y="3141663"/>
            <a:ext cx="75612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3600" b="1"/>
              <a:t>คือ กลุ่มของแฟ้มข้อมูลที่มีความสัมพันธ์และถูกนำมารวมกันเป็นโครงสร้างข้อมูลอีกชนิดหนึ่ง</a:t>
            </a:r>
          </a:p>
        </p:txBody>
      </p:sp>
      <p:pic>
        <p:nvPicPr>
          <p:cNvPr id="7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68313" y="1770089"/>
            <a:ext cx="3168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400" b="1"/>
              <a:t>1. ฟิลด์ </a:t>
            </a:r>
            <a:r>
              <a:rPr lang="en-US" sz="4400" b="1"/>
              <a:t>(Field)</a:t>
            </a:r>
            <a:endParaRPr lang="th-TH" sz="4400" b="1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95288" y="835051"/>
            <a:ext cx="42814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4400" b="1">
                <a:solidFill>
                  <a:srgbClr val="0000FF"/>
                </a:solidFill>
              </a:rPr>
              <a:t>องค์ประกอบของฐานข้อมูล</a:t>
            </a:r>
          </a:p>
        </p:txBody>
      </p:sp>
      <p:graphicFrame>
        <p:nvGraphicFramePr>
          <p:cNvPr id="10247" name="Group 7"/>
          <p:cNvGraphicFramePr>
            <a:graphicFrameLocks noGrp="1"/>
          </p:cNvGraphicFramePr>
          <p:nvPr/>
        </p:nvGraphicFramePr>
        <p:xfrm>
          <a:off x="2700338" y="2706714"/>
          <a:ext cx="5953125" cy="3703639"/>
        </p:xfrm>
        <a:graphic>
          <a:graphicData uri="http://schemas.openxmlformats.org/drawingml/2006/table">
            <a:tbl>
              <a:tblPr/>
              <a:tblGrid>
                <a:gridCol w="1489075"/>
                <a:gridCol w="1487487"/>
                <a:gridCol w="1489075"/>
                <a:gridCol w="1487488"/>
              </a:tblGrid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เลขที่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ชื่อ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ที่อยู่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โทรศัพท์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แดง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อุดร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ดำสนิท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เลย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74" name="Oval 34"/>
          <p:cNvSpPr>
            <a:spLocks noChangeArrowheads="1"/>
          </p:cNvSpPr>
          <p:nvPr/>
        </p:nvSpPr>
        <p:spPr bwMode="auto">
          <a:xfrm>
            <a:off x="2843213" y="2346351"/>
            <a:ext cx="1152525" cy="43211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0275" name="Oval 35"/>
          <p:cNvSpPr>
            <a:spLocks noChangeArrowheads="1"/>
          </p:cNvSpPr>
          <p:nvPr/>
        </p:nvSpPr>
        <p:spPr bwMode="auto">
          <a:xfrm>
            <a:off x="5795963" y="2201889"/>
            <a:ext cx="1152525" cy="446563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0276" name="Oval 36"/>
          <p:cNvSpPr>
            <a:spLocks noChangeArrowheads="1"/>
          </p:cNvSpPr>
          <p:nvPr/>
        </p:nvSpPr>
        <p:spPr bwMode="auto">
          <a:xfrm>
            <a:off x="4356100" y="2274914"/>
            <a:ext cx="1152525" cy="43211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0277" name="Oval 37"/>
          <p:cNvSpPr>
            <a:spLocks noChangeArrowheads="1"/>
          </p:cNvSpPr>
          <p:nvPr/>
        </p:nvSpPr>
        <p:spPr bwMode="auto">
          <a:xfrm>
            <a:off x="7164388" y="2274914"/>
            <a:ext cx="1511300" cy="43211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pic>
        <p:nvPicPr>
          <p:cNvPr id="38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9" name="Straight Connector 3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74" grpId="0" animBg="1"/>
      <p:bldP spid="10275" grpId="0" animBg="1"/>
      <p:bldP spid="10276" grpId="0" animBg="1"/>
      <p:bldP spid="1027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23850" y="981075"/>
            <a:ext cx="42259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400" b="1">
                <a:solidFill>
                  <a:srgbClr val="0000FF"/>
                </a:solidFill>
              </a:rPr>
              <a:t>2. เรคอร์ด </a:t>
            </a:r>
            <a:r>
              <a:rPr lang="en-US" sz="4400" b="1">
                <a:solidFill>
                  <a:srgbClr val="0000FF"/>
                </a:solidFill>
              </a:rPr>
              <a:t>(Record)</a:t>
            </a:r>
            <a:endParaRPr lang="th-TH" sz="4400" b="1">
              <a:solidFill>
                <a:srgbClr val="0000FF"/>
              </a:solidFill>
            </a:endParaRPr>
          </a:p>
        </p:txBody>
      </p:sp>
      <p:graphicFrame>
        <p:nvGraphicFramePr>
          <p:cNvPr id="12294" name="Group 6"/>
          <p:cNvGraphicFramePr>
            <a:graphicFrameLocks noGrp="1"/>
          </p:cNvGraphicFramePr>
          <p:nvPr/>
        </p:nvGraphicFramePr>
        <p:xfrm>
          <a:off x="2700338" y="2420938"/>
          <a:ext cx="5953125" cy="3703639"/>
        </p:xfrm>
        <a:graphic>
          <a:graphicData uri="http://schemas.openxmlformats.org/drawingml/2006/table">
            <a:tbl>
              <a:tblPr/>
              <a:tblGrid>
                <a:gridCol w="1489075"/>
                <a:gridCol w="1487487"/>
                <a:gridCol w="1489075"/>
                <a:gridCol w="1487488"/>
              </a:tblGrid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เลขที่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ชื่อ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ที่อยู่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โทรศัพท์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แดง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อุดร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ดำสนิท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เลย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1" name="Oval 33"/>
          <p:cNvSpPr>
            <a:spLocks noChangeArrowheads="1"/>
          </p:cNvSpPr>
          <p:nvPr/>
        </p:nvSpPr>
        <p:spPr bwMode="auto">
          <a:xfrm>
            <a:off x="2411413" y="3357563"/>
            <a:ext cx="6481762" cy="792162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22" name="Oval 34"/>
          <p:cNvSpPr>
            <a:spLocks noChangeArrowheads="1"/>
          </p:cNvSpPr>
          <p:nvPr/>
        </p:nvSpPr>
        <p:spPr bwMode="auto">
          <a:xfrm>
            <a:off x="2411413" y="4292600"/>
            <a:ext cx="6481762" cy="792163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23" name="Oval 35"/>
          <p:cNvSpPr>
            <a:spLocks noChangeArrowheads="1"/>
          </p:cNvSpPr>
          <p:nvPr/>
        </p:nvSpPr>
        <p:spPr bwMode="auto">
          <a:xfrm>
            <a:off x="2411413" y="5300663"/>
            <a:ext cx="6481762" cy="792162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pic>
        <p:nvPicPr>
          <p:cNvPr id="36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" name="Straight Connector 36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321" grpId="0" animBg="1"/>
      <p:bldP spid="12322" grpId="0" animBg="1"/>
      <p:bldP spid="123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23850" y="981075"/>
            <a:ext cx="37322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400" b="1">
                <a:solidFill>
                  <a:srgbClr val="0000FF"/>
                </a:solidFill>
              </a:rPr>
              <a:t>3. รายการ (</a:t>
            </a:r>
            <a:r>
              <a:rPr lang="en-US" sz="4400" b="1">
                <a:solidFill>
                  <a:srgbClr val="0000FF"/>
                </a:solidFill>
              </a:rPr>
              <a:t>Items)</a:t>
            </a:r>
            <a:endParaRPr lang="th-TH" sz="4400" b="1">
              <a:solidFill>
                <a:srgbClr val="0000FF"/>
              </a:solidFill>
            </a:endParaRPr>
          </a:p>
        </p:txBody>
      </p:sp>
      <p:graphicFrame>
        <p:nvGraphicFramePr>
          <p:cNvPr id="14342" name="Group 6"/>
          <p:cNvGraphicFramePr>
            <a:graphicFrameLocks noGrp="1"/>
          </p:cNvGraphicFramePr>
          <p:nvPr/>
        </p:nvGraphicFramePr>
        <p:xfrm>
          <a:off x="2700338" y="2420938"/>
          <a:ext cx="5953125" cy="3703639"/>
        </p:xfrm>
        <a:graphic>
          <a:graphicData uri="http://schemas.openxmlformats.org/drawingml/2006/table">
            <a:tbl>
              <a:tblPr/>
              <a:tblGrid>
                <a:gridCol w="1489075"/>
                <a:gridCol w="1487487"/>
                <a:gridCol w="1489075"/>
                <a:gridCol w="1487488"/>
              </a:tblGrid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เลขที่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ชื่อ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ที่อยู่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โทรศัพท์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แดง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อุดร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ดำสนิท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เลย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69" name="Line 33"/>
          <p:cNvSpPr>
            <a:spLocks noChangeShapeType="1"/>
          </p:cNvSpPr>
          <p:nvPr/>
        </p:nvSpPr>
        <p:spPr bwMode="auto">
          <a:xfrm>
            <a:off x="1835150" y="3213100"/>
            <a:ext cx="1728788" cy="6477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4370" name="Line 34"/>
          <p:cNvSpPr>
            <a:spLocks noChangeShapeType="1"/>
          </p:cNvSpPr>
          <p:nvPr/>
        </p:nvSpPr>
        <p:spPr bwMode="auto">
          <a:xfrm>
            <a:off x="1835150" y="3213100"/>
            <a:ext cx="3097213" cy="6477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4371" name="Line 35"/>
          <p:cNvSpPr>
            <a:spLocks noChangeShapeType="1"/>
          </p:cNvSpPr>
          <p:nvPr/>
        </p:nvSpPr>
        <p:spPr bwMode="auto">
          <a:xfrm>
            <a:off x="1835150" y="3213100"/>
            <a:ext cx="3168650" cy="1439863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4372" name="Line 36"/>
          <p:cNvSpPr>
            <a:spLocks noChangeShapeType="1"/>
          </p:cNvSpPr>
          <p:nvPr/>
        </p:nvSpPr>
        <p:spPr bwMode="auto">
          <a:xfrm>
            <a:off x="1835150" y="3213100"/>
            <a:ext cx="4897438" cy="273685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4373" name="Line 37"/>
          <p:cNvSpPr>
            <a:spLocks noChangeShapeType="1"/>
          </p:cNvSpPr>
          <p:nvPr/>
        </p:nvSpPr>
        <p:spPr bwMode="auto">
          <a:xfrm>
            <a:off x="1835150" y="3213100"/>
            <a:ext cx="6121400" cy="158432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pic>
        <p:nvPicPr>
          <p:cNvPr id="38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9" name="Straight Connector 3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69" grpId="0" animBg="1"/>
      <p:bldP spid="14370" grpId="0" animBg="1"/>
      <p:bldP spid="14371" grpId="0" animBg="1"/>
      <p:bldP spid="14372" grpId="0" animBg="1"/>
      <p:bldP spid="14373" grpId="0" animBg="1"/>
    </p:bldLst>
  </p:timing>
</p:sld>
</file>

<file path=ppt/theme/theme1.xml><?xml version="1.0" encoding="utf-8"?>
<a:theme xmlns:a="http://schemas.openxmlformats.org/drawingml/2006/main" name="การออกแบบเริ่มต้น">
  <a:themeElements>
    <a:clrScheme name="การออกแบบเริ่มต้น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การออกแบบเริ่มต้น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การออกแบบเริ่มต้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1142</Words>
  <Application>Microsoft PowerPoint</Application>
  <PresentationFormat>On-screen Show (4:3)</PresentationFormat>
  <Paragraphs>420</Paragraphs>
  <Slides>33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Angsana New</vt:lpstr>
      <vt:lpstr>Times New Roman</vt:lpstr>
      <vt:lpstr>Monotype Sorts</vt:lpstr>
      <vt:lpstr>Cordia New</vt:lpstr>
      <vt:lpstr>AngsanaUPC</vt:lpstr>
      <vt:lpstr>การออกแบบเริ่มต้น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แบบฝึกหัดในชั้นเรียน</vt:lpstr>
      <vt:lpstr>Slide 33</vt:lpstr>
    </vt:vector>
  </TitlesOfParts>
  <Company>Dream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Chan</dc:creator>
  <cp:lastModifiedBy>Chan-ITDSG</cp:lastModifiedBy>
  <cp:revision>21</cp:revision>
  <dcterms:created xsi:type="dcterms:W3CDTF">2007-08-18T07:07:06Z</dcterms:created>
  <dcterms:modified xsi:type="dcterms:W3CDTF">2014-09-10T08:53:46Z</dcterms:modified>
</cp:coreProperties>
</file>